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133"/>
  </p:notesMasterIdLst>
  <p:handoutMasterIdLst>
    <p:handoutMasterId r:id="rId134"/>
  </p:handoutMasterIdLst>
  <p:sldIdLst>
    <p:sldId id="2383" r:id="rId2"/>
    <p:sldId id="493" r:id="rId3"/>
    <p:sldId id="2396" r:id="rId4"/>
    <p:sldId id="262" r:id="rId5"/>
    <p:sldId id="263" r:id="rId6"/>
    <p:sldId id="2415" r:id="rId7"/>
    <p:sldId id="2406" r:id="rId8"/>
    <p:sldId id="2334" r:id="rId9"/>
    <p:sldId id="533" r:id="rId10"/>
    <p:sldId id="2299" r:id="rId11"/>
    <p:sldId id="2300" r:id="rId12"/>
    <p:sldId id="2301" r:id="rId13"/>
    <p:sldId id="2302" r:id="rId14"/>
    <p:sldId id="2303" r:id="rId15"/>
    <p:sldId id="2304" r:id="rId16"/>
    <p:sldId id="2306" r:id="rId17"/>
    <p:sldId id="2307" r:id="rId18"/>
    <p:sldId id="2305" r:id="rId19"/>
    <p:sldId id="2405" r:id="rId20"/>
    <p:sldId id="2239" r:id="rId21"/>
    <p:sldId id="2380" r:id="rId22"/>
    <p:sldId id="2389" r:id="rId23"/>
    <p:sldId id="2435" r:id="rId24"/>
    <p:sldId id="2175" r:id="rId25"/>
    <p:sldId id="2311" r:id="rId26"/>
    <p:sldId id="2312" r:id="rId27"/>
    <p:sldId id="2313" r:id="rId28"/>
    <p:sldId id="2438" r:id="rId29"/>
    <p:sldId id="2439" r:id="rId30"/>
    <p:sldId id="2440" r:id="rId31"/>
    <p:sldId id="2441" r:id="rId32"/>
    <p:sldId id="2442" r:id="rId33"/>
    <p:sldId id="2444" r:id="rId34"/>
    <p:sldId id="2445" r:id="rId35"/>
    <p:sldId id="2446" r:id="rId36"/>
    <p:sldId id="2404" r:id="rId37"/>
    <p:sldId id="2315" r:id="rId38"/>
    <p:sldId id="2379" r:id="rId39"/>
    <p:sldId id="2310" r:id="rId40"/>
    <p:sldId id="2316" r:id="rId41"/>
    <p:sldId id="2317" r:id="rId42"/>
    <p:sldId id="2318" r:id="rId43"/>
    <p:sldId id="2319" r:id="rId44"/>
    <p:sldId id="2320" r:id="rId45"/>
    <p:sldId id="2321" r:id="rId46"/>
    <p:sldId id="2322" r:id="rId47"/>
    <p:sldId id="2388" r:id="rId48"/>
    <p:sldId id="2436" r:id="rId49"/>
    <p:sldId id="2187" r:id="rId50"/>
    <p:sldId id="2416" r:id="rId51"/>
    <p:sldId id="2417" r:id="rId52"/>
    <p:sldId id="2418" r:id="rId53"/>
    <p:sldId id="2419" r:id="rId54"/>
    <p:sldId id="2420" r:id="rId55"/>
    <p:sldId id="2421" r:id="rId56"/>
    <p:sldId id="2422" r:id="rId57"/>
    <p:sldId id="2423" r:id="rId58"/>
    <p:sldId id="2424" r:id="rId59"/>
    <p:sldId id="2425" r:id="rId60"/>
    <p:sldId id="2387" r:id="rId61"/>
    <p:sldId id="2326" r:id="rId62"/>
    <p:sldId id="2403" r:id="rId63"/>
    <p:sldId id="2325" r:id="rId64"/>
    <p:sldId id="2381" r:id="rId65"/>
    <p:sldId id="2327" r:id="rId66"/>
    <p:sldId id="2402" r:id="rId67"/>
    <p:sldId id="2200" r:id="rId68"/>
    <p:sldId id="2329" r:id="rId69"/>
    <p:sldId id="2336" r:id="rId70"/>
    <p:sldId id="2342" r:id="rId71"/>
    <p:sldId id="2407" r:id="rId72"/>
    <p:sldId id="2408" r:id="rId73"/>
    <p:sldId id="2344" r:id="rId74"/>
    <p:sldId id="2409" r:id="rId75"/>
    <p:sldId id="2410" r:id="rId76"/>
    <p:sldId id="2345" r:id="rId77"/>
    <p:sldId id="2346" r:id="rId78"/>
    <p:sldId id="2347" r:id="rId79"/>
    <p:sldId id="2348" r:id="rId80"/>
    <p:sldId id="2395" r:id="rId81"/>
    <p:sldId id="2353" r:id="rId82"/>
    <p:sldId id="2354" r:id="rId83"/>
    <p:sldId id="2355" r:id="rId84"/>
    <p:sldId id="2356" r:id="rId85"/>
    <p:sldId id="2357" r:id="rId86"/>
    <p:sldId id="2339" r:id="rId87"/>
    <p:sldId id="2349" r:id="rId88"/>
    <p:sldId id="2350" r:id="rId89"/>
    <p:sldId id="2351" r:id="rId90"/>
    <p:sldId id="2340" r:id="rId91"/>
    <p:sldId id="2358" r:id="rId92"/>
    <p:sldId id="2360" r:id="rId93"/>
    <p:sldId id="2361" r:id="rId94"/>
    <p:sldId id="2365" r:id="rId95"/>
    <p:sldId id="2411" r:id="rId96"/>
    <p:sldId id="2412" r:id="rId97"/>
    <p:sldId id="2413" r:id="rId98"/>
    <p:sldId id="2366" r:id="rId99"/>
    <p:sldId id="2384" r:id="rId100"/>
    <p:sldId id="2437" r:id="rId101"/>
    <p:sldId id="2368" r:id="rId102"/>
    <p:sldId id="2369" r:id="rId103"/>
    <p:sldId id="2426" r:id="rId104"/>
    <p:sldId id="2427" r:id="rId105"/>
    <p:sldId id="2428" r:id="rId106"/>
    <p:sldId id="2429" r:id="rId107"/>
    <p:sldId id="2431" r:id="rId108"/>
    <p:sldId id="2430" r:id="rId109"/>
    <p:sldId id="2432" r:id="rId110"/>
    <p:sldId id="2433" r:id="rId111"/>
    <p:sldId id="2434" r:id="rId112"/>
    <p:sldId id="2401" r:id="rId113"/>
    <p:sldId id="2332" r:id="rId114"/>
    <p:sldId id="2382" r:id="rId115"/>
    <p:sldId id="2386" r:id="rId116"/>
    <p:sldId id="2447" r:id="rId117"/>
    <p:sldId id="2449" r:id="rId118"/>
    <p:sldId id="2450" r:id="rId119"/>
    <p:sldId id="2453" r:id="rId120"/>
    <p:sldId id="2454" r:id="rId121"/>
    <p:sldId id="2455" r:id="rId122"/>
    <p:sldId id="2451" r:id="rId123"/>
    <p:sldId id="2452" r:id="rId124"/>
    <p:sldId id="2370" r:id="rId125"/>
    <p:sldId id="2372" r:id="rId126"/>
    <p:sldId id="2373" r:id="rId127"/>
    <p:sldId id="2374" r:id="rId128"/>
    <p:sldId id="2375" r:id="rId129"/>
    <p:sldId id="2376" r:id="rId130"/>
    <p:sldId id="2385" r:id="rId131"/>
    <p:sldId id="2414"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nis Dell" initials="DD" lastIdx="20" clrIdx="0">
    <p:extLst>
      <p:ext uri="{19B8F6BF-5375-455C-9EA6-DF929625EA0E}">
        <p15:presenceInfo xmlns:p15="http://schemas.microsoft.com/office/powerpoint/2012/main" userId="Donis 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09193"/>
    <a:srgbClr val="4E8F00"/>
    <a:srgbClr val="D5FC79"/>
    <a:srgbClr val="00FA00"/>
    <a:srgbClr val="E2902F"/>
    <a:srgbClr val="03BEF1"/>
    <a:srgbClr val="0026F5"/>
    <a:srgbClr val="D9361B"/>
    <a:srgbClr val="0505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80" autoAdjust="0"/>
    <p:restoredTop sz="80136" autoAdjust="0"/>
  </p:normalViewPr>
  <p:slideViewPr>
    <p:cSldViewPr snapToGrid="0">
      <p:cViewPr varScale="1">
        <p:scale>
          <a:sx n="131" d="100"/>
          <a:sy n="131" d="100"/>
        </p:scale>
        <p:origin x="2706" y="96"/>
      </p:cViewPr>
      <p:guideLst/>
    </p:cSldViewPr>
  </p:slideViewPr>
  <p:outlineViewPr>
    <p:cViewPr>
      <p:scale>
        <a:sx n="33" d="100"/>
        <a:sy n="33" d="100"/>
      </p:scale>
      <p:origin x="0" y="-1980"/>
    </p:cViewPr>
  </p:outlineViewPr>
  <p:notesTextViewPr>
    <p:cViewPr>
      <p:scale>
        <a:sx n="3" d="2"/>
        <a:sy n="3" d="2"/>
      </p:scale>
      <p:origin x="0" y="0"/>
    </p:cViewPr>
  </p:notesTextViewPr>
  <p:sorterViewPr>
    <p:cViewPr>
      <p:scale>
        <a:sx n="100" d="100"/>
        <a:sy n="100" d="100"/>
      </p:scale>
      <p:origin x="0" y="-11096"/>
    </p:cViewPr>
  </p:sorterViewPr>
  <p:notesViewPr>
    <p:cSldViewPr snapToGrid="0">
      <p:cViewPr>
        <p:scale>
          <a:sx n="110" d="100"/>
          <a:sy n="110" d="100"/>
        </p:scale>
        <p:origin x="1300" y="-172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pPr>
            <a:lnSpc>
              <a:spcPct val="100000"/>
            </a:lnSpc>
          </a:pPr>
          <a:r>
            <a:rPr lang="en-US" sz="2000" dirty="0"/>
            <a:t>Provider </a:t>
          </a:r>
          <a:r>
            <a:rPr lang="en-US" sz="2000" b="0" dirty="0"/>
            <a:t>Responsibility</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Flexibility</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18C3C4-AA47-4E84-946C-A08DC420E363}" type="doc">
      <dgm:prSet loTypeId="urn:microsoft.com/office/officeart/2005/8/layout/arrow3" loCatId="relationship" qsTypeId="urn:microsoft.com/office/officeart/2005/8/quickstyle/simple3" qsCatId="simple" csTypeId="urn:microsoft.com/office/officeart/2005/8/colors/accent1_2" csCatId="accent1" phldr="1"/>
      <dgm:spPr/>
      <dgm:t>
        <a:bodyPr/>
        <a:lstStyle/>
        <a:p>
          <a:endParaRPr lang="en-US"/>
        </a:p>
      </dgm:t>
    </dgm:pt>
    <dgm:pt modelId="{454605A5-8123-4BC6-9EAC-7E2E8317A47D}">
      <dgm:prSet phldrT="[Text]" custT="1"/>
      <dgm:spPr/>
      <dgm:t>
        <a:bodyPr/>
        <a:lstStyle/>
        <a:p>
          <a:r>
            <a:rPr lang="en-US" sz="2000" dirty="0"/>
            <a:t>Cost per execution</a:t>
          </a:r>
        </a:p>
      </dgm:t>
    </dgm:pt>
    <dgm:pt modelId="{EC90830E-AA85-45B2-A464-91ECF3BBDCC7}" type="parTrans" cxnId="{4A5975F9-13F5-4729-92A0-242477182861}">
      <dgm:prSet/>
      <dgm:spPr/>
      <dgm:t>
        <a:bodyPr/>
        <a:lstStyle/>
        <a:p>
          <a:endParaRPr lang="en-US"/>
        </a:p>
      </dgm:t>
    </dgm:pt>
    <dgm:pt modelId="{80DBFF2C-0A6A-4431-AE9B-B26B0339A4EC}" type="sibTrans" cxnId="{4A5975F9-13F5-4729-92A0-242477182861}">
      <dgm:prSet/>
      <dgm:spPr/>
      <dgm:t>
        <a:bodyPr/>
        <a:lstStyle/>
        <a:p>
          <a:endParaRPr lang="en-US"/>
        </a:p>
      </dgm:t>
    </dgm:pt>
    <dgm:pt modelId="{2C03B54D-63C7-49E5-9756-A787B617C075}">
      <dgm:prSet phldrT="[Text]" custT="1"/>
      <dgm:spPr/>
      <dgm:t>
        <a:bodyPr/>
        <a:lstStyle/>
        <a:p>
          <a:r>
            <a:rPr lang="en-US" sz="2000" dirty="0"/>
            <a:t>Potential wasted budget</a:t>
          </a:r>
        </a:p>
      </dgm:t>
    </dgm:pt>
    <dgm:pt modelId="{E72C8B3D-88D1-475D-97FA-08908F041B5E}" type="parTrans" cxnId="{A232715E-D544-4FA0-9F9E-B29B0226ACCE}">
      <dgm:prSet/>
      <dgm:spPr/>
      <dgm:t>
        <a:bodyPr/>
        <a:lstStyle/>
        <a:p>
          <a:endParaRPr lang="en-US"/>
        </a:p>
      </dgm:t>
    </dgm:pt>
    <dgm:pt modelId="{561C4A89-0F75-464F-850C-8D53634107FB}" type="sibTrans" cxnId="{A232715E-D544-4FA0-9F9E-B29B0226ACCE}">
      <dgm:prSet/>
      <dgm:spPr/>
      <dgm:t>
        <a:bodyPr/>
        <a:lstStyle/>
        <a:p>
          <a:endParaRPr lang="en-US"/>
        </a:p>
      </dgm:t>
    </dgm:pt>
    <dgm:pt modelId="{1079B0CA-D379-4BA2-BAD4-A5E5AB5FA48E}" type="pres">
      <dgm:prSet presAssocID="{C018C3C4-AA47-4E84-946C-A08DC420E363}" presName="compositeShape" presStyleCnt="0">
        <dgm:presLayoutVars>
          <dgm:chMax val="2"/>
          <dgm:dir/>
          <dgm:resizeHandles val="exact"/>
        </dgm:presLayoutVars>
      </dgm:prSet>
      <dgm:spPr/>
    </dgm:pt>
    <dgm:pt modelId="{D783CADF-2214-4DE1-9BAD-37A871D97C15}" type="pres">
      <dgm:prSet presAssocID="{C018C3C4-AA47-4E84-946C-A08DC420E363}" presName="divider" presStyleLbl="fgShp" presStyleIdx="0" presStyleCnt="1" custAng="20766286"/>
      <dgm:spPr/>
    </dgm:pt>
    <dgm:pt modelId="{73D5A995-B720-4A2B-8226-7C2DA0DD9AF0}" type="pres">
      <dgm:prSet presAssocID="{454605A5-8123-4BC6-9EAC-7E2E8317A47D}" presName="downArrow" presStyleLbl="node1" presStyleIdx="0" presStyleCnt="2"/>
      <dgm:sp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dgm:spPr>
    </dgm:pt>
    <dgm:pt modelId="{2AA25CBC-74DE-4FE4-8E4B-3AAD7A093358}" type="pres">
      <dgm:prSet presAssocID="{454605A5-8123-4BC6-9EAC-7E2E8317A47D}" presName="downArrowText" presStyleLbl="revTx" presStyleIdx="0" presStyleCnt="2">
        <dgm:presLayoutVars>
          <dgm:bulletEnabled val="1"/>
        </dgm:presLayoutVars>
      </dgm:prSet>
      <dgm:spPr/>
    </dgm:pt>
    <dgm:pt modelId="{D680EB2C-2C24-41C0-9A10-488C8C9A1D6A}" type="pres">
      <dgm:prSet presAssocID="{2C03B54D-63C7-49E5-9756-A787B617C075}" presName="upArrow" presStyleLbl="node1" presStyleIdx="1" presStyleCnt="2"/>
      <dgm:spPr>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dgm:spPr>
    </dgm:pt>
    <dgm:pt modelId="{F17802F6-606B-49CC-BCAA-5FDFE0101ED8}" type="pres">
      <dgm:prSet presAssocID="{2C03B54D-63C7-49E5-9756-A787B617C075}" presName="upArrowText" presStyleLbl="revTx" presStyleIdx="1" presStyleCnt="2">
        <dgm:presLayoutVars>
          <dgm:bulletEnabled val="1"/>
        </dgm:presLayoutVars>
      </dgm:prSet>
      <dgm:spPr/>
    </dgm:pt>
  </dgm:ptLst>
  <dgm:cxnLst>
    <dgm:cxn modelId="{6F565915-EECC-43F7-9BBC-DA493522CC08}" type="presOf" srcId="{C018C3C4-AA47-4E84-946C-A08DC420E363}" destId="{1079B0CA-D379-4BA2-BAD4-A5E5AB5FA48E}" srcOrd="0" destOrd="0" presId="urn:microsoft.com/office/officeart/2005/8/layout/arrow3"/>
    <dgm:cxn modelId="{37734021-40F7-444F-8831-4C685908A998}" type="presOf" srcId="{454605A5-8123-4BC6-9EAC-7E2E8317A47D}" destId="{2AA25CBC-74DE-4FE4-8E4B-3AAD7A093358}" srcOrd="0" destOrd="0" presId="urn:microsoft.com/office/officeart/2005/8/layout/arrow3"/>
    <dgm:cxn modelId="{A232715E-D544-4FA0-9F9E-B29B0226ACCE}" srcId="{C018C3C4-AA47-4E84-946C-A08DC420E363}" destId="{2C03B54D-63C7-49E5-9756-A787B617C075}" srcOrd="1" destOrd="0" parTransId="{E72C8B3D-88D1-475D-97FA-08908F041B5E}" sibTransId="{561C4A89-0F75-464F-850C-8D53634107FB}"/>
    <dgm:cxn modelId="{A0A7F271-116D-4492-A71B-298D6FCD208C}" type="presOf" srcId="{2C03B54D-63C7-49E5-9756-A787B617C075}" destId="{F17802F6-606B-49CC-BCAA-5FDFE0101ED8}" srcOrd="0" destOrd="0" presId="urn:microsoft.com/office/officeart/2005/8/layout/arrow3"/>
    <dgm:cxn modelId="{4A5975F9-13F5-4729-92A0-242477182861}" srcId="{C018C3C4-AA47-4E84-946C-A08DC420E363}" destId="{454605A5-8123-4BC6-9EAC-7E2E8317A47D}" srcOrd="0" destOrd="0" parTransId="{EC90830E-AA85-45B2-A464-91ECF3BBDCC7}" sibTransId="{80DBFF2C-0A6A-4431-AE9B-B26B0339A4EC}"/>
    <dgm:cxn modelId="{FC8B61ED-DA22-445F-AA74-05B9D79123C6}" type="presParOf" srcId="{1079B0CA-D379-4BA2-BAD4-A5E5AB5FA48E}" destId="{D783CADF-2214-4DE1-9BAD-37A871D97C15}" srcOrd="0" destOrd="0" presId="urn:microsoft.com/office/officeart/2005/8/layout/arrow3"/>
    <dgm:cxn modelId="{97ECA4FA-4900-4BD2-B59E-9025FB57089E}" type="presParOf" srcId="{1079B0CA-D379-4BA2-BAD4-A5E5AB5FA48E}" destId="{73D5A995-B720-4A2B-8226-7C2DA0DD9AF0}" srcOrd="1" destOrd="0" presId="urn:microsoft.com/office/officeart/2005/8/layout/arrow3"/>
    <dgm:cxn modelId="{E1E3E51D-D1B5-4F9F-8553-92800E91D46B}" type="presParOf" srcId="{1079B0CA-D379-4BA2-BAD4-A5E5AB5FA48E}" destId="{2AA25CBC-74DE-4FE4-8E4B-3AAD7A093358}" srcOrd="2" destOrd="0" presId="urn:microsoft.com/office/officeart/2005/8/layout/arrow3"/>
    <dgm:cxn modelId="{AF3A62C8-E130-4049-AF48-FDFDCFB04951}" type="presParOf" srcId="{1079B0CA-D379-4BA2-BAD4-A5E5AB5FA48E}" destId="{D680EB2C-2C24-41C0-9A10-488C8C9A1D6A}" srcOrd="3" destOrd="0" presId="urn:microsoft.com/office/officeart/2005/8/layout/arrow3"/>
    <dgm:cxn modelId="{EA835E5C-0FF3-46F7-A586-74FCC663EDB6}" type="presParOf" srcId="{1079B0CA-D379-4BA2-BAD4-A5E5AB5FA48E}" destId="{F17802F6-606B-49CC-BCAA-5FDFE0101ED8}"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0">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100000"/>
            </a:lnSpc>
            <a:spcBef>
              <a:spcPct val="0"/>
            </a:spcBef>
            <a:spcAft>
              <a:spcPct val="35000"/>
            </a:spcAft>
            <a:buNone/>
          </a:pPr>
          <a:r>
            <a:rPr lang="en-US" sz="2000" kern="1200" dirty="0"/>
            <a:t>Provider </a:t>
          </a:r>
          <a:r>
            <a:rPr lang="en-US" sz="2000" b="0" kern="1200" dirty="0"/>
            <a:t>Responsibility</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Flexibility</a:t>
          </a:r>
        </a:p>
      </dsp:txBody>
      <dsp:txXfrm>
        <a:off x="898593" y="2638353"/>
        <a:ext cx="1916998" cy="19105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83CADF-2214-4DE1-9BAD-37A871D97C15}">
      <dsp:nvSpPr>
        <dsp:cNvPr id="0" name=""/>
        <dsp:cNvSpPr/>
      </dsp:nvSpPr>
      <dsp:spPr>
        <a:xfrm rot="20466286">
          <a:off x="18383" y="1933539"/>
          <a:ext cx="5953853" cy="681806"/>
        </a:xfrm>
        <a:prstGeom prst="mathMinus">
          <a:avLst/>
        </a:prstGeom>
        <a:gradFill rotWithShape="0">
          <a:gsLst>
            <a:gs pos="0">
              <a:schemeClr val="accent1">
                <a:tint val="60000"/>
                <a:hueOff val="0"/>
                <a:satOff val="0"/>
                <a:lumOff val="0"/>
                <a:alphaOff val="0"/>
                <a:tint val="60000"/>
                <a:satMod val="250000"/>
              </a:schemeClr>
            </a:gs>
            <a:gs pos="35000">
              <a:schemeClr val="accent1">
                <a:tint val="60000"/>
                <a:hueOff val="0"/>
                <a:satOff val="0"/>
                <a:lumOff val="0"/>
                <a:alphaOff val="0"/>
                <a:tint val="47000"/>
                <a:satMod val="275000"/>
              </a:schemeClr>
            </a:gs>
            <a:gs pos="100000">
              <a:schemeClr val="accent1">
                <a:tint val="60000"/>
                <a:hueOff val="0"/>
                <a:satOff val="0"/>
                <a:lumOff val="0"/>
                <a:alphaOff val="0"/>
                <a:tint val="25000"/>
                <a:satMod val="300000"/>
              </a:schemeClr>
            </a:gs>
          </a:gsLst>
          <a:lin ang="16200000" scaled="1"/>
        </a:gradFill>
        <a:ln w="12700" cap="flat" cmpd="sng" algn="ctr">
          <a:solidFill>
            <a:schemeClr val="lt1">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73D5A995-B720-4A2B-8226-7C2DA0DD9AF0}">
      <dsp:nvSpPr>
        <dsp:cNvPr id="0" name=""/>
        <dsp:cNvSpPr/>
      </dsp:nvSpPr>
      <dsp:spPr>
        <a:xfrm>
          <a:off x="718874" y="227444"/>
          <a:ext cx="1797186" cy="1819554"/>
        </a:xfrm>
        <a:prstGeom prst="downArrow">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A25CBC-74DE-4FE4-8E4B-3AAD7A093358}">
      <dsp:nvSpPr>
        <dsp:cNvPr id="0" name=""/>
        <dsp:cNvSpPr/>
      </dsp:nvSpPr>
      <dsp:spPr>
        <a:xfrm>
          <a:off x="3175029" y="0"/>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Cost per execution</a:t>
          </a:r>
        </a:p>
      </dsp:txBody>
      <dsp:txXfrm>
        <a:off x="3175029" y="0"/>
        <a:ext cx="1916998" cy="1910531"/>
      </dsp:txXfrm>
    </dsp:sp>
    <dsp:sp modelId="{D680EB2C-2C24-41C0-9A10-488C8C9A1D6A}">
      <dsp:nvSpPr>
        <dsp:cNvPr id="0" name=""/>
        <dsp:cNvSpPr/>
      </dsp:nvSpPr>
      <dsp:spPr>
        <a:xfrm>
          <a:off x="3474560" y="2501886"/>
          <a:ext cx="1797186" cy="1819554"/>
        </a:xfrm>
        <a:prstGeom prst="upArrow">
          <a:avLst/>
        </a:prstGeom>
        <a:gradFill flip="none" rotWithShape="0">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7802F6-606B-49CC-BCAA-5FDFE0101ED8}">
      <dsp:nvSpPr>
        <dsp:cNvPr id="0" name=""/>
        <dsp:cNvSpPr/>
      </dsp:nvSpPr>
      <dsp:spPr>
        <a:xfrm>
          <a:off x="898593" y="2638353"/>
          <a:ext cx="1916998" cy="19105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Potential wasted budget</a:t>
          </a:r>
        </a:p>
      </dsp:txBody>
      <dsp:txXfrm>
        <a:off x="898593" y="2638353"/>
        <a:ext cx="1916998" cy="1910531"/>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702324-D059-4239-BDE2-718484C5CD79}" type="datetimeFigureOut">
              <a:rPr lang="en-US" smtClean="0"/>
              <a:t>6/21/2021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D02100C-5FC6-4E55-A73F-BA402BFD8D4E}" type="slidenum">
              <a:rPr lang="en-US" smtClean="0"/>
              <a:t>‹#›</a:t>
            </a:fld>
            <a:endParaRPr lang="en-US"/>
          </a:p>
        </p:txBody>
      </p:sp>
    </p:spTree>
    <p:extLst>
      <p:ext uri="{BB962C8B-B14F-4D97-AF65-F5344CB8AC3E}">
        <p14:creationId xmlns:p14="http://schemas.microsoft.com/office/powerpoint/2010/main" val="40964903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B594A-5125-48A0-B9FD-E17B6C1AB51C}" type="datetimeFigureOut">
              <a:rPr lang="en-US" smtClean="0"/>
              <a:t>6/21/2021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03921-7077-42B0-8C81-48C0A93EA22E}" type="slidenum">
              <a:rPr lang="en-US" smtClean="0"/>
              <a:t>‹#›</a:t>
            </a:fld>
            <a:endParaRPr lang="en-US"/>
          </a:p>
        </p:txBody>
      </p:sp>
    </p:spTree>
    <p:extLst>
      <p:ext uri="{BB962C8B-B14F-4D97-AF65-F5344CB8AC3E}">
        <p14:creationId xmlns:p14="http://schemas.microsoft.com/office/powerpoint/2010/main" val="1749183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a:t>
            </a:fld>
            <a:endParaRPr lang="en-US"/>
          </a:p>
        </p:txBody>
      </p:sp>
    </p:spTree>
    <p:extLst>
      <p:ext uri="{BB962C8B-B14F-4D97-AF65-F5344CB8AC3E}">
        <p14:creationId xmlns:p14="http://schemas.microsoft.com/office/powerpoint/2010/main" val="685176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14</a:t>
            </a:fld>
            <a:endParaRPr lang="en-US" dirty="0"/>
          </a:p>
        </p:txBody>
      </p:sp>
    </p:spTree>
    <p:extLst>
      <p:ext uri="{BB962C8B-B14F-4D97-AF65-F5344CB8AC3E}">
        <p14:creationId xmlns:p14="http://schemas.microsoft.com/office/powerpoint/2010/main" val="333775070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114</a:t>
            </a:fld>
            <a:endParaRPr lang="en-US" dirty="0"/>
          </a:p>
        </p:txBody>
      </p:sp>
    </p:spTree>
    <p:extLst>
      <p:ext uri="{BB962C8B-B14F-4D97-AF65-F5344CB8AC3E}">
        <p14:creationId xmlns:p14="http://schemas.microsoft.com/office/powerpoint/2010/main" val="16102424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open ended conversation, there are a lot of different ways to do this. There are a couple of systems for Hugo, one is a built in discuss module, there is another called </a:t>
            </a:r>
            <a:r>
              <a:rPr lang="en-US" dirty="0" err="1"/>
              <a:t>staticman</a:t>
            </a:r>
            <a:r>
              <a:rPr lang="en-US" dirty="0"/>
              <a:t> that uses a similar serverless setup but instead of using a </a:t>
            </a:r>
            <a:r>
              <a:rPr lang="en-US" dirty="0" err="1"/>
              <a:t>dynamodb</a:t>
            </a:r>
            <a:r>
              <a:rPr lang="en-US" dirty="0"/>
              <a:t> it opens actual </a:t>
            </a:r>
            <a:r>
              <a:rPr lang="en-US" dirty="0" err="1"/>
              <a:t>github</a:t>
            </a:r>
            <a:r>
              <a:rPr lang="en-US" dirty="0"/>
              <a:t> pull requests with the comments straight into the markdown files.</a:t>
            </a:r>
          </a:p>
        </p:txBody>
      </p:sp>
      <p:sp>
        <p:nvSpPr>
          <p:cNvPr id="4" name="Slide Number Placeholder 3"/>
          <p:cNvSpPr>
            <a:spLocks noGrp="1"/>
          </p:cNvSpPr>
          <p:nvPr>
            <p:ph type="sldNum" sz="quarter" idx="5"/>
          </p:nvPr>
        </p:nvSpPr>
        <p:spPr/>
        <p:txBody>
          <a:bodyPr/>
          <a:lstStyle/>
          <a:p>
            <a:fld id="{DAC03921-7077-42B0-8C81-48C0A93EA22E}" type="slidenum">
              <a:rPr lang="en-US" smtClean="0"/>
              <a:t>115</a:t>
            </a:fld>
            <a:endParaRPr lang="en-US"/>
          </a:p>
        </p:txBody>
      </p:sp>
    </p:spTree>
    <p:extLst>
      <p:ext uri="{BB962C8B-B14F-4D97-AF65-F5344CB8AC3E}">
        <p14:creationId xmlns:p14="http://schemas.microsoft.com/office/powerpoint/2010/main" val="37946466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116</a:t>
            </a:fld>
            <a:endParaRPr lang="en-US" dirty="0"/>
          </a:p>
        </p:txBody>
      </p:sp>
    </p:spTree>
    <p:extLst>
      <p:ext uri="{BB962C8B-B14F-4D97-AF65-F5344CB8AC3E}">
        <p14:creationId xmlns:p14="http://schemas.microsoft.com/office/powerpoint/2010/main" val="177661474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117</a:t>
            </a:fld>
            <a:endParaRPr lang="en-US" dirty="0"/>
          </a:p>
        </p:txBody>
      </p:sp>
    </p:spTree>
    <p:extLst>
      <p:ext uri="{BB962C8B-B14F-4D97-AF65-F5344CB8AC3E}">
        <p14:creationId xmlns:p14="http://schemas.microsoft.com/office/powerpoint/2010/main" val="6457023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118</a:t>
            </a:fld>
            <a:endParaRPr lang="en-US" dirty="0"/>
          </a:p>
        </p:txBody>
      </p:sp>
    </p:spTree>
    <p:extLst>
      <p:ext uri="{BB962C8B-B14F-4D97-AF65-F5344CB8AC3E}">
        <p14:creationId xmlns:p14="http://schemas.microsoft.com/office/powerpoint/2010/main" val="4189709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119</a:t>
            </a:fld>
            <a:endParaRPr lang="en-US" dirty="0"/>
          </a:p>
        </p:txBody>
      </p:sp>
    </p:spTree>
    <p:extLst>
      <p:ext uri="{BB962C8B-B14F-4D97-AF65-F5344CB8AC3E}">
        <p14:creationId xmlns:p14="http://schemas.microsoft.com/office/powerpoint/2010/main" val="4054206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120</a:t>
            </a:fld>
            <a:endParaRPr lang="en-US" dirty="0"/>
          </a:p>
        </p:txBody>
      </p:sp>
    </p:spTree>
    <p:extLst>
      <p:ext uri="{BB962C8B-B14F-4D97-AF65-F5344CB8AC3E}">
        <p14:creationId xmlns:p14="http://schemas.microsoft.com/office/powerpoint/2010/main" val="421533511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121</a:t>
            </a:fld>
            <a:endParaRPr lang="en-US" dirty="0"/>
          </a:p>
        </p:txBody>
      </p:sp>
    </p:spTree>
    <p:extLst>
      <p:ext uri="{BB962C8B-B14F-4D97-AF65-F5344CB8AC3E}">
        <p14:creationId xmlns:p14="http://schemas.microsoft.com/office/powerpoint/2010/main" val="48165291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122</a:t>
            </a:fld>
            <a:endParaRPr lang="en-US" dirty="0"/>
          </a:p>
        </p:txBody>
      </p:sp>
    </p:spTree>
    <p:extLst>
      <p:ext uri="{BB962C8B-B14F-4D97-AF65-F5344CB8AC3E}">
        <p14:creationId xmlns:p14="http://schemas.microsoft.com/office/powerpoint/2010/main" val="363820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123</a:t>
            </a:fld>
            <a:endParaRPr lang="en-US" dirty="0"/>
          </a:p>
        </p:txBody>
      </p:sp>
    </p:spTree>
    <p:extLst>
      <p:ext uri="{BB962C8B-B14F-4D97-AF65-F5344CB8AC3E}">
        <p14:creationId xmlns:p14="http://schemas.microsoft.com/office/powerpoint/2010/main" val="3402357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Lambda is by far the market leader. Azure functions comes in second and is growing, Google cloud functions is a third but the release of </a:t>
            </a:r>
            <a:r>
              <a:rPr lang="en-US" dirty="0" err="1"/>
              <a:t>knative</a:t>
            </a:r>
            <a:r>
              <a:rPr lang="en-US" dirty="0"/>
              <a:t> for Kubernetes and GKE has cannibalized it a bit. </a:t>
            </a:r>
          </a:p>
        </p:txBody>
      </p:sp>
      <p:sp>
        <p:nvSpPr>
          <p:cNvPr id="4" name="Slide Number Placeholder 3"/>
          <p:cNvSpPr>
            <a:spLocks noGrp="1"/>
          </p:cNvSpPr>
          <p:nvPr>
            <p:ph type="sldNum" sz="quarter" idx="5"/>
          </p:nvPr>
        </p:nvSpPr>
        <p:spPr/>
        <p:txBody>
          <a:bodyPr/>
          <a:lstStyle/>
          <a:p>
            <a:fld id="{DAC03921-7077-42B0-8C81-48C0A93EA22E}" type="slidenum">
              <a:rPr lang="en-US" smtClean="0"/>
              <a:t>15</a:t>
            </a:fld>
            <a:endParaRPr lang="en-US"/>
          </a:p>
        </p:txBody>
      </p:sp>
    </p:spTree>
    <p:extLst>
      <p:ext uri="{BB962C8B-B14F-4D97-AF65-F5344CB8AC3E}">
        <p14:creationId xmlns:p14="http://schemas.microsoft.com/office/powerpoint/2010/main" val="27483003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124</a:t>
            </a:fld>
            <a:endParaRPr lang="en-US"/>
          </a:p>
        </p:txBody>
      </p:sp>
    </p:spTree>
    <p:extLst>
      <p:ext uri="{BB962C8B-B14F-4D97-AF65-F5344CB8AC3E}">
        <p14:creationId xmlns:p14="http://schemas.microsoft.com/office/powerpoint/2010/main" val="117208378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125</a:t>
            </a:fld>
            <a:endParaRPr lang="en-US" dirty="0"/>
          </a:p>
        </p:txBody>
      </p:sp>
    </p:spTree>
    <p:extLst>
      <p:ext uri="{BB962C8B-B14F-4D97-AF65-F5344CB8AC3E}">
        <p14:creationId xmlns:p14="http://schemas.microsoft.com/office/powerpoint/2010/main" val="10168905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126</a:t>
            </a:fld>
            <a:endParaRPr lang="en-US" dirty="0"/>
          </a:p>
        </p:txBody>
      </p:sp>
    </p:spTree>
    <p:extLst>
      <p:ext uri="{BB962C8B-B14F-4D97-AF65-F5344CB8AC3E}">
        <p14:creationId xmlns:p14="http://schemas.microsoft.com/office/powerpoint/2010/main" val="19061371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127</a:t>
            </a:fld>
            <a:endParaRPr lang="en-US" dirty="0"/>
          </a:p>
        </p:txBody>
      </p:sp>
    </p:spTree>
    <p:extLst>
      <p:ext uri="{BB962C8B-B14F-4D97-AF65-F5344CB8AC3E}">
        <p14:creationId xmlns:p14="http://schemas.microsoft.com/office/powerpoint/2010/main" val="427240603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128</a:t>
            </a:fld>
            <a:endParaRPr lang="en-US" dirty="0"/>
          </a:p>
        </p:txBody>
      </p:sp>
    </p:spTree>
    <p:extLst>
      <p:ext uri="{BB962C8B-B14F-4D97-AF65-F5344CB8AC3E}">
        <p14:creationId xmlns:p14="http://schemas.microsoft.com/office/powerpoint/2010/main" val="6293053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129</a:t>
            </a:fld>
            <a:endParaRPr lang="en-US" dirty="0"/>
          </a:p>
        </p:txBody>
      </p:sp>
    </p:spTree>
    <p:extLst>
      <p:ext uri="{BB962C8B-B14F-4D97-AF65-F5344CB8AC3E}">
        <p14:creationId xmlns:p14="http://schemas.microsoft.com/office/powerpoint/2010/main" val="10053796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131</a:t>
            </a:fld>
            <a:endParaRPr lang="en-US"/>
          </a:p>
        </p:txBody>
      </p:sp>
    </p:spTree>
    <p:extLst>
      <p:ext uri="{BB962C8B-B14F-4D97-AF65-F5344CB8AC3E}">
        <p14:creationId xmlns:p14="http://schemas.microsoft.com/office/powerpoint/2010/main" val="191883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16</a:t>
            </a:fld>
            <a:endParaRPr lang="en-US" dirty="0"/>
          </a:p>
        </p:txBody>
      </p:sp>
    </p:spTree>
    <p:extLst>
      <p:ext uri="{BB962C8B-B14F-4D97-AF65-F5344CB8AC3E}">
        <p14:creationId xmlns:p14="http://schemas.microsoft.com/office/powerpoint/2010/main" val="3877106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easy to get stuck with sticker shock for large scale Lambda projects but that cost is often overall lower than everything requires to run that stack in the same flexible and extensive manner that Lambda is. Everything is based on individual use cases though, cloud repatriation makes sense for certain workloads.</a:t>
            </a:r>
          </a:p>
        </p:txBody>
      </p:sp>
      <p:sp>
        <p:nvSpPr>
          <p:cNvPr id="4" name="Slide Number Placeholder 3"/>
          <p:cNvSpPr>
            <a:spLocks noGrp="1"/>
          </p:cNvSpPr>
          <p:nvPr>
            <p:ph type="sldNum" sz="quarter" idx="10"/>
          </p:nvPr>
        </p:nvSpPr>
        <p:spPr/>
        <p:txBody>
          <a:bodyPr/>
          <a:lstStyle/>
          <a:p>
            <a:fld id="{DAC03921-7077-42B0-8C81-48C0A93EA22E}" type="slidenum">
              <a:rPr lang="en-US" smtClean="0"/>
              <a:t>17</a:t>
            </a:fld>
            <a:endParaRPr lang="en-US" dirty="0"/>
          </a:p>
        </p:txBody>
      </p:sp>
    </p:spTree>
    <p:extLst>
      <p:ext uri="{BB962C8B-B14F-4D97-AF65-F5344CB8AC3E}">
        <p14:creationId xmlns:p14="http://schemas.microsoft.com/office/powerpoint/2010/main" val="1380780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further you move to the right the less you control but the less you are responsible for, the more you tap into systems that are maintained for you and meant to scale quickly and very large.</a:t>
            </a:r>
          </a:p>
        </p:txBody>
      </p:sp>
      <p:sp>
        <p:nvSpPr>
          <p:cNvPr id="4" name="Slide Number Placeholder 3"/>
          <p:cNvSpPr>
            <a:spLocks noGrp="1"/>
          </p:cNvSpPr>
          <p:nvPr>
            <p:ph type="sldNum" sz="quarter" idx="5"/>
          </p:nvPr>
        </p:nvSpPr>
        <p:spPr/>
        <p:txBody>
          <a:bodyPr/>
          <a:lstStyle/>
          <a:p>
            <a:fld id="{DAC03921-7077-42B0-8C81-48C0A93EA22E}" type="slidenum">
              <a:rPr lang="en-US" smtClean="0"/>
              <a:t>18</a:t>
            </a:fld>
            <a:endParaRPr lang="en-US"/>
          </a:p>
        </p:txBody>
      </p:sp>
    </p:spTree>
    <p:extLst>
      <p:ext uri="{BB962C8B-B14F-4D97-AF65-F5344CB8AC3E}">
        <p14:creationId xmlns:p14="http://schemas.microsoft.com/office/powerpoint/2010/main" val="186198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20</a:t>
            </a:fld>
            <a:endParaRPr lang="en-US" dirty="0"/>
          </a:p>
        </p:txBody>
      </p:sp>
    </p:spTree>
    <p:extLst>
      <p:ext uri="{BB962C8B-B14F-4D97-AF65-F5344CB8AC3E}">
        <p14:creationId xmlns:p14="http://schemas.microsoft.com/office/powerpoint/2010/main" val="792004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21</a:t>
            </a:fld>
            <a:endParaRPr lang="en-US" dirty="0"/>
          </a:p>
        </p:txBody>
      </p:sp>
    </p:spTree>
    <p:extLst>
      <p:ext uri="{BB962C8B-B14F-4D97-AF65-F5344CB8AC3E}">
        <p14:creationId xmlns:p14="http://schemas.microsoft.com/office/powerpoint/2010/main" val="4089025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24</a:t>
            </a:fld>
            <a:endParaRPr lang="en-US" dirty="0"/>
          </a:p>
        </p:txBody>
      </p:sp>
    </p:spTree>
    <p:extLst>
      <p:ext uri="{BB962C8B-B14F-4D97-AF65-F5344CB8AC3E}">
        <p14:creationId xmlns:p14="http://schemas.microsoft.com/office/powerpoint/2010/main" val="2448958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(commonly docker but can be others) are an isolated execution environment that is built on a stack of read only layers called images. The last layer is a read/write layer that is the actual running container where the application is capable of interacting/running. They give you a portable way to ship an application in a known working state regardless of the host platform.</a:t>
            </a:r>
          </a:p>
        </p:txBody>
      </p:sp>
      <p:sp>
        <p:nvSpPr>
          <p:cNvPr id="4" name="Slide Number Placeholder 3"/>
          <p:cNvSpPr>
            <a:spLocks noGrp="1"/>
          </p:cNvSpPr>
          <p:nvPr>
            <p:ph type="sldNum" sz="quarter" idx="10"/>
          </p:nvPr>
        </p:nvSpPr>
        <p:spPr/>
        <p:txBody>
          <a:bodyPr/>
          <a:lstStyle/>
          <a:p>
            <a:fld id="{DAC03921-7077-42B0-8C81-48C0A93EA22E}" type="slidenum">
              <a:rPr lang="en-US" smtClean="0"/>
              <a:t>25</a:t>
            </a:fld>
            <a:endParaRPr lang="en-US" dirty="0"/>
          </a:p>
        </p:txBody>
      </p:sp>
    </p:spTree>
    <p:extLst>
      <p:ext uri="{BB962C8B-B14F-4D97-AF65-F5344CB8AC3E}">
        <p14:creationId xmlns:p14="http://schemas.microsoft.com/office/powerpoint/2010/main" val="3653818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docker-lambda you can use your functions in Azure or </a:t>
            </a:r>
            <a:r>
              <a:rPr lang="en-US" dirty="0" err="1"/>
              <a:t>knative</a:t>
            </a:r>
            <a:r>
              <a:rPr lang="en-US" dirty="0"/>
              <a:t> with only small changes (or no changes if you can make changes to the API routing instead)</a:t>
            </a:r>
          </a:p>
        </p:txBody>
      </p:sp>
      <p:sp>
        <p:nvSpPr>
          <p:cNvPr id="4" name="Slide Number Placeholder 3"/>
          <p:cNvSpPr>
            <a:spLocks noGrp="1"/>
          </p:cNvSpPr>
          <p:nvPr>
            <p:ph type="sldNum" sz="quarter" idx="10"/>
          </p:nvPr>
        </p:nvSpPr>
        <p:spPr/>
        <p:txBody>
          <a:bodyPr/>
          <a:lstStyle/>
          <a:p>
            <a:fld id="{DAC03921-7077-42B0-8C81-48C0A93EA22E}" type="slidenum">
              <a:rPr lang="en-US" smtClean="0"/>
              <a:t>26</a:t>
            </a:fld>
            <a:endParaRPr lang="en-US" dirty="0"/>
          </a:p>
        </p:txBody>
      </p:sp>
    </p:spTree>
    <p:extLst>
      <p:ext uri="{BB962C8B-B14F-4D97-AF65-F5344CB8AC3E}">
        <p14:creationId xmlns:p14="http://schemas.microsoft.com/office/powerpoint/2010/main" val="154042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2</a:t>
            </a:fld>
            <a:endParaRPr lang="en-US" dirty="0"/>
          </a:p>
        </p:txBody>
      </p:sp>
    </p:spTree>
    <p:extLst>
      <p:ext uri="{BB962C8B-B14F-4D97-AF65-F5344CB8AC3E}">
        <p14:creationId xmlns:p14="http://schemas.microsoft.com/office/powerpoint/2010/main" val="820743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container orchestration engines are 100% API based enabling software defined automation through the entire stack.</a:t>
            </a:r>
          </a:p>
        </p:txBody>
      </p:sp>
      <p:sp>
        <p:nvSpPr>
          <p:cNvPr id="4" name="Slide Number Placeholder 3"/>
          <p:cNvSpPr>
            <a:spLocks noGrp="1"/>
          </p:cNvSpPr>
          <p:nvPr>
            <p:ph type="sldNum" sz="quarter" idx="10"/>
          </p:nvPr>
        </p:nvSpPr>
        <p:spPr/>
        <p:txBody>
          <a:bodyPr/>
          <a:lstStyle/>
          <a:p>
            <a:fld id="{DAC03921-7077-42B0-8C81-48C0A93EA22E}" type="slidenum">
              <a:rPr lang="en-US" smtClean="0"/>
              <a:t>27</a:t>
            </a:fld>
            <a:endParaRPr lang="en-US" dirty="0"/>
          </a:p>
        </p:txBody>
      </p:sp>
    </p:spTree>
    <p:extLst>
      <p:ext uri="{BB962C8B-B14F-4D97-AF65-F5344CB8AC3E}">
        <p14:creationId xmlns:p14="http://schemas.microsoft.com/office/powerpoint/2010/main" val="1611290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write some code</a:t>
            </a:r>
          </a:p>
        </p:txBody>
      </p:sp>
      <p:sp>
        <p:nvSpPr>
          <p:cNvPr id="4" name="Slide Number Placeholder 3"/>
          <p:cNvSpPr>
            <a:spLocks noGrp="1"/>
          </p:cNvSpPr>
          <p:nvPr>
            <p:ph type="sldNum" sz="quarter" idx="10"/>
          </p:nvPr>
        </p:nvSpPr>
        <p:spPr/>
        <p:txBody>
          <a:bodyPr/>
          <a:lstStyle/>
          <a:p>
            <a:fld id="{DAC03921-7077-42B0-8C81-48C0A93EA22E}" type="slidenum">
              <a:rPr lang="en-US" smtClean="0"/>
              <a:t>28</a:t>
            </a:fld>
            <a:endParaRPr lang="en-US" dirty="0"/>
          </a:p>
        </p:txBody>
      </p:sp>
    </p:spTree>
    <p:extLst>
      <p:ext uri="{BB962C8B-B14F-4D97-AF65-F5344CB8AC3E}">
        <p14:creationId xmlns:p14="http://schemas.microsoft.com/office/powerpoint/2010/main" val="3109952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zip it up.</a:t>
            </a:r>
          </a:p>
        </p:txBody>
      </p:sp>
      <p:sp>
        <p:nvSpPr>
          <p:cNvPr id="4" name="Slide Number Placeholder 3"/>
          <p:cNvSpPr>
            <a:spLocks noGrp="1"/>
          </p:cNvSpPr>
          <p:nvPr>
            <p:ph type="sldNum" sz="quarter" idx="10"/>
          </p:nvPr>
        </p:nvSpPr>
        <p:spPr/>
        <p:txBody>
          <a:bodyPr/>
          <a:lstStyle/>
          <a:p>
            <a:fld id="{DAC03921-7077-42B0-8C81-48C0A93EA22E}" type="slidenum">
              <a:rPr lang="en-US" smtClean="0"/>
              <a:t>29</a:t>
            </a:fld>
            <a:endParaRPr lang="en-US" dirty="0"/>
          </a:p>
        </p:txBody>
      </p:sp>
    </p:spTree>
    <p:extLst>
      <p:ext uri="{BB962C8B-B14F-4D97-AF65-F5344CB8AC3E}">
        <p14:creationId xmlns:p14="http://schemas.microsoft.com/office/powerpoint/2010/main" val="3049136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30</a:t>
            </a:fld>
            <a:endParaRPr lang="en-US" dirty="0"/>
          </a:p>
        </p:txBody>
      </p:sp>
    </p:spTree>
    <p:extLst>
      <p:ext uri="{BB962C8B-B14F-4D97-AF65-F5344CB8AC3E}">
        <p14:creationId xmlns:p14="http://schemas.microsoft.com/office/powerpoint/2010/main" val="1038297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31</a:t>
            </a:fld>
            <a:endParaRPr lang="en-US" dirty="0"/>
          </a:p>
        </p:txBody>
      </p:sp>
    </p:spTree>
    <p:extLst>
      <p:ext uri="{BB962C8B-B14F-4D97-AF65-F5344CB8AC3E}">
        <p14:creationId xmlns:p14="http://schemas.microsoft.com/office/powerpoint/2010/main" val="417128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upload it to AWS. Bam. Done…. </a:t>
            </a:r>
            <a:r>
              <a:rPr lang="en-US" dirty="0" err="1"/>
              <a:t>Bbuuutt</a:t>
            </a:r>
            <a:r>
              <a:rPr lang="en-US" dirty="0"/>
              <a:t>… what really happens?</a:t>
            </a:r>
          </a:p>
        </p:txBody>
      </p:sp>
      <p:sp>
        <p:nvSpPr>
          <p:cNvPr id="4" name="Slide Number Placeholder 3"/>
          <p:cNvSpPr>
            <a:spLocks noGrp="1"/>
          </p:cNvSpPr>
          <p:nvPr>
            <p:ph type="sldNum" sz="quarter" idx="10"/>
          </p:nvPr>
        </p:nvSpPr>
        <p:spPr/>
        <p:txBody>
          <a:bodyPr/>
          <a:lstStyle/>
          <a:p>
            <a:fld id="{DAC03921-7077-42B0-8C81-48C0A93EA22E}" type="slidenum">
              <a:rPr lang="en-US" smtClean="0"/>
              <a:t>32</a:t>
            </a:fld>
            <a:endParaRPr lang="en-US" dirty="0"/>
          </a:p>
        </p:txBody>
      </p:sp>
    </p:spTree>
    <p:extLst>
      <p:ext uri="{BB962C8B-B14F-4D97-AF65-F5344CB8AC3E}">
        <p14:creationId xmlns:p14="http://schemas.microsoft.com/office/powerpoint/2010/main" val="35922963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file is uploaded to Lambda, the zip is then unzipped into a container with the runtime you selected.</a:t>
            </a:r>
          </a:p>
        </p:txBody>
      </p:sp>
      <p:sp>
        <p:nvSpPr>
          <p:cNvPr id="4" name="Slide Number Placeholder 3"/>
          <p:cNvSpPr>
            <a:spLocks noGrp="1"/>
          </p:cNvSpPr>
          <p:nvPr>
            <p:ph type="sldNum" sz="quarter" idx="10"/>
          </p:nvPr>
        </p:nvSpPr>
        <p:spPr/>
        <p:txBody>
          <a:bodyPr/>
          <a:lstStyle/>
          <a:p>
            <a:fld id="{DAC03921-7077-42B0-8C81-48C0A93EA22E}" type="slidenum">
              <a:rPr lang="en-US" smtClean="0"/>
              <a:t>33</a:t>
            </a:fld>
            <a:endParaRPr lang="en-US" dirty="0"/>
          </a:p>
        </p:txBody>
      </p:sp>
    </p:spTree>
    <p:extLst>
      <p:ext uri="{BB962C8B-B14F-4D97-AF65-F5344CB8AC3E}">
        <p14:creationId xmlns:p14="http://schemas.microsoft.com/office/powerpoint/2010/main" val="2670834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function handler inside of that file is registered with the HTTP handler in the container</a:t>
            </a:r>
          </a:p>
        </p:txBody>
      </p:sp>
      <p:sp>
        <p:nvSpPr>
          <p:cNvPr id="4" name="Slide Number Placeholder 3"/>
          <p:cNvSpPr>
            <a:spLocks noGrp="1"/>
          </p:cNvSpPr>
          <p:nvPr>
            <p:ph type="sldNum" sz="quarter" idx="10"/>
          </p:nvPr>
        </p:nvSpPr>
        <p:spPr/>
        <p:txBody>
          <a:bodyPr/>
          <a:lstStyle/>
          <a:p>
            <a:fld id="{DAC03921-7077-42B0-8C81-48C0A93EA22E}" type="slidenum">
              <a:rPr lang="en-US" smtClean="0"/>
              <a:t>34</a:t>
            </a:fld>
            <a:endParaRPr lang="en-US" dirty="0"/>
          </a:p>
        </p:txBody>
      </p:sp>
    </p:spTree>
    <p:extLst>
      <p:ext uri="{BB962C8B-B14F-4D97-AF65-F5344CB8AC3E}">
        <p14:creationId xmlns:p14="http://schemas.microsoft.com/office/powerpoint/2010/main" val="3728925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container and handler are then the “function” that you have created. Any requests to it go through the HTTP handler (a proxy basically) and then it calls the file and function you have listed for that particular function.</a:t>
            </a:r>
          </a:p>
        </p:txBody>
      </p:sp>
      <p:sp>
        <p:nvSpPr>
          <p:cNvPr id="4" name="Slide Number Placeholder 3"/>
          <p:cNvSpPr>
            <a:spLocks noGrp="1"/>
          </p:cNvSpPr>
          <p:nvPr>
            <p:ph type="sldNum" sz="quarter" idx="10"/>
          </p:nvPr>
        </p:nvSpPr>
        <p:spPr/>
        <p:txBody>
          <a:bodyPr/>
          <a:lstStyle/>
          <a:p>
            <a:fld id="{DAC03921-7077-42B0-8C81-48C0A93EA22E}" type="slidenum">
              <a:rPr lang="en-US" smtClean="0"/>
              <a:t>35</a:t>
            </a:fld>
            <a:endParaRPr lang="en-US" dirty="0"/>
          </a:p>
        </p:txBody>
      </p:sp>
    </p:spTree>
    <p:extLst>
      <p:ext uri="{BB962C8B-B14F-4D97-AF65-F5344CB8AC3E}">
        <p14:creationId xmlns:p14="http://schemas.microsoft.com/office/powerpoint/2010/main" val="2031070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37</a:t>
            </a:fld>
            <a:endParaRPr lang="en-US" dirty="0"/>
          </a:p>
        </p:txBody>
      </p:sp>
    </p:spTree>
    <p:extLst>
      <p:ext uri="{BB962C8B-B14F-4D97-AF65-F5344CB8AC3E}">
        <p14:creationId xmlns:p14="http://schemas.microsoft.com/office/powerpoint/2010/main" val="1238711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a:t>
            </a:fld>
            <a:endParaRPr lang="en-US" dirty="0"/>
          </a:p>
        </p:txBody>
      </p:sp>
    </p:spTree>
    <p:extLst>
      <p:ext uri="{BB962C8B-B14F-4D97-AF65-F5344CB8AC3E}">
        <p14:creationId xmlns:p14="http://schemas.microsoft.com/office/powerpoint/2010/main" val="1450350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38</a:t>
            </a:fld>
            <a:endParaRPr lang="en-US" dirty="0"/>
          </a:p>
        </p:txBody>
      </p:sp>
    </p:spTree>
    <p:extLst>
      <p:ext uri="{BB962C8B-B14F-4D97-AF65-F5344CB8AC3E}">
        <p14:creationId xmlns:p14="http://schemas.microsoft.com/office/powerpoint/2010/main" val="567128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39</a:t>
            </a:fld>
            <a:endParaRPr lang="en-US" dirty="0"/>
          </a:p>
        </p:txBody>
      </p:sp>
    </p:spTree>
    <p:extLst>
      <p:ext uri="{BB962C8B-B14F-4D97-AF65-F5344CB8AC3E}">
        <p14:creationId xmlns:p14="http://schemas.microsoft.com/office/powerpoint/2010/main" val="34827053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40</a:t>
            </a:fld>
            <a:endParaRPr lang="en-US" dirty="0"/>
          </a:p>
        </p:txBody>
      </p:sp>
    </p:spTree>
    <p:extLst>
      <p:ext uri="{BB962C8B-B14F-4D97-AF65-F5344CB8AC3E}">
        <p14:creationId xmlns:p14="http://schemas.microsoft.com/office/powerpoint/2010/main" val="1267986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41</a:t>
            </a:fld>
            <a:endParaRPr lang="en-US" dirty="0"/>
          </a:p>
        </p:txBody>
      </p:sp>
    </p:spTree>
    <p:extLst>
      <p:ext uri="{BB962C8B-B14F-4D97-AF65-F5344CB8AC3E}">
        <p14:creationId xmlns:p14="http://schemas.microsoft.com/office/powerpoint/2010/main" val="39340171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42</a:t>
            </a:fld>
            <a:endParaRPr lang="en-US" dirty="0"/>
          </a:p>
        </p:txBody>
      </p:sp>
    </p:spTree>
    <p:extLst>
      <p:ext uri="{BB962C8B-B14F-4D97-AF65-F5344CB8AC3E}">
        <p14:creationId xmlns:p14="http://schemas.microsoft.com/office/powerpoint/2010/main" val="2841129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43</a:t>
            </a:fld>
            <a:endParaRPr lang="en-US" dirty="0"/>
          </a:p>
        </p:txBody>
      </p:sp>
    </p:spTree>
    <p:extLst>
      <p:ext uri="{BB962C8B-B14F-4D97-AF65-F5344CB8AC3E}">
        <p14:creationId xmlns:p14="http://schemas.microsoft.com/office/powerpoint/2010/main" val="4209484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44</a:t>
            </a:fld>
            <a:endParaRPr lang="en-US" dirty="0"/>
          </a:p>
        </p:txBody>
      </p:sp>
    </p:spTree>
    <p:extLst>
      <p:ext uri="{BB962C8B-B14F-4D97-AF65-F5344CB8AC3E}">
        <p14:creationId xmlns:p14="http://schemas.microsoft.com/office/powerpoint/2010/main" val="203899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45</a:t>
            </a:fld>
            <a:endParaRPr lang="en-US" dirty="0"/>
          </a:p>
        </p:txBody>
      </p:sp>
    </p:spTree>
    <p:extLst>
      <p:ext uri="{BB962C8B-B14F-4D97-AF65-F5344CB8AC3E}">
        <p14:creationId xmlns:p14="http://schemas.microsoft.com/office/powerpoint/2010/main" val="8132150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46</a:t>
            </a:fld>
            <a:endParaRPr lang="en-US" dirty="0"/>
          </a:p>
        </p:txBody>
      </p:sp>
    </p:spTree>
    <p:extLst>
      <p:ext uri="{BB962C8B-B14F-4D97-AF65-F5344CB8AC3E}">
        <p14:creationId xmlns:p14="http://schemas.microsoft.com/office/powerpoint/2010/main" val="3596159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starts with a commit.</a:t>
            </a:r>
          </a:p>
        </p:txBody>
      </p:sp>
      <p:sp>
        <p:nvSpPr>
          <p:cNvPr id="4" name="Slide Number Placeholder 3"/>
          <p:cNvSpPr>
            <a:spLocks noGrp="1"/>
          </p:cNvSpPr>
          <p:nvPr>
            <p:ph type="sldNum" sz="quarter" idx="5"/>
          </p:nvPr>
        </p:nvSpPr>
        <p:spPr/>
        <p:txBody>
          <a:bodyPr/>
          <a:lstStyle/>
          <a:p>
            <a:fld id="{DAC03921-7077-42B0-8C81-48C0A93EA22E}" type="slidenum">
              <a:rPr lang="en-US" smtClean="0"/>
              <a:t>50</a:t>
            </a:fld>
            <a:endParaRPr lang="en-US"/>
          </a:p>
        </p:txBody>
      </p:sp>
    </p:spTree>
    <p:extLst>
      <p:ext uri="{BB962C8B-B14F-4D97-AF65-F5344CB8AC3E}">
        <p14:creationId xmlns:p14="http://schemas.microsoft.com/office/powerpoint/2010/main" val="298053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8</a:t>
            </a:fld>
            <a:endParaRPr lang="en-US" dirty="0"/>
          </a:p>
        </p:txBody>
      </p:sp>
    </p:spTree>
    <p:extLst>
      <p:ext uri="{BB962C8B-B14F-4D97-AF65-F5344CB8AC3E}">
        <p14:creationId xmlns:p14="http://schemas.microsoft.com/office/powerpoint/2010/main" val="11245774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commit is pushed to </a:t>
            </a:r>
            <a:r>
              <a:rPr lang="en-US" dirty="0" err="1"/>
              <a:t>Github</a:t>
            </a:r>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51</a:t>
            </a:fld>
            <a:endParaRPr lang="en-US"/>
          </a:p>
        </p:txBody>
      </p:sp>
    </p:spTree>
    <p:extLst>
      <p:ext uri="{BB962C8B-B14F-4D97-AF65-F5344CB8AC3E}">
        <p14:creationId xmlns:p14="http://schemas.microsoft.com/office/powerpoint/2010/main" val="15564603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fires off a webhook with the commit/push event</a:t>
            </a:r>
          </a:p>
        </p:txBody>
      </p:sp>
      <p:sp>
        <p:nvSpPr>
          <p:cNvPr id="4" name="Slide Number Placeholder 3"/>
          <p:cNvSpPr>
            <a:spLocks noGrp="1"/>
          </p:cNvSpPr>
          <p:nvPr>
            <p:ph type="sldNum" sz="quarter" idx="5"/>
          </p:nvPr>
        </p:nvSpPr>
        <p:spPr/>
        <p:txBody>
          <a:bodyPr/>
          <a:lstStyle/>
          <a:p>
            <a:fld id="{DAC03921-7077-42B0-8C81-48C0A93EA22E}" type="slidenum">
              <a:rPr lang="en-US" smtClean="0"/>
              <a:t>52</a:t>
            </a:fld>
            <a:endParaRPr lang="en-US"/>
          </a:p>
        </p:txBody>
      </p:sp>
    </p:spTree>
    <p:extLst>
      <p:ext uri="{BB962C8B-B14F-4D97-AF65-F5344CB8AC3E}">
        <p14:creationId xmlns:p14="http://schemas.microsoft.com/office/powerpoint/2010/main" val="2169121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webhook goes through the API Gateway</a:t>
            </a:r>
          </a:p>
        </p:txBody>
      </p:sp>
      <p:sp>
        <p:nvSpPr>
          <p:cNvPr id="4" name="Slide Number Placeholder 3"/>
          <p:cNvSpPr>
            <a:spLocks noGrp="1"/>
          </p:cNvSpPr>
          <p:nvPr>
            <p:ph type="sldNum" sz="quarter" idx="5"/>
          </p:nvPr>
        </p:nvSpPr>
        <p:spPr/>
        <p:txBody>
          <a:bodyPr/>
          <a:lstStyle/>
          <a:p>
            <a:fld id="{DAC03921-7077-42B0-8C81-48C0A93EA22E}" type="slidenum">
              <a:rPr lang="en-US" smtClean="0"/>
              <a:t>53</a:t>
            </a:fld>
            <a:endParaRPr lang="en-US"/>
          </a:p>
        </p:txBody>
      </p:sp>
    </p:spTree>
    <p:extLst>
      <p:ext uri="{BB962C8B-B14F-4D97-AF65-F5344CB8AC3E}">
        <p14:creationId xmlns:p14="http://schemas.microsoft.com/office/powerpoint/2010/main" val="29460296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our Lambda function via a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54</a:t>
            </a:fld>
            <a:endParaRPr lang="en-US"/>
          </a:p>
        </p:txBody>
      </p:sp>
    </p:spTree>
    <p:extLst>
      <p:ext uri="{BB962C8B-B14F-4D97-AF65-F5344CB8AC3E}">
        <p14:creationId xmlns:p14="http://schemas.microsoft.com/office/powerpoint/2010/main" val="1632556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Function processes the webhook and begins a git clone of the repository locally</a:t>
            </a:r>
          </a:p>
        </p:txBody>
      </p:sp>
      <p:sp>
        <p:nvSpPr>
          <p:cNvPr id="4" name="Slide Number Placeholder 3"/>
          <p:cNvSpPr>
            <a:spLocks noGrp="1"/>
          </p:cNvSpPr>
          <p:nvPr>
            <p:ph type="sldNum" sz="quarter" idx="5"/>
          </p:nvPr>
        </p:nvSpPr>
        <p:spPr/>
        <p:txBody>
          <a:bodyPr/>
          <a:lstStyle/>
          <a:p>
            <a:fld id="{DAC03921-7077-42B0-8C81-48C0A93EA22E}" type="slidenum">
              <a:rPr lang="en-US" smtClean="0"/>
              <a:t>55</a:t>
            </a:fld>
            <a:endParaRPr lang="en-US"/>
          </a:p>
        </p:txBody>
      </p:sp>
    </p:spTree>
    <p:extLst>
      <p:ext uri="{BB962C8B-B14F-4D97-AF65-F5344CB8AC3E}">
        <p14:creationId xmlns:p14="http://schemas.microsoft.com/office/powerpoint/2010/main" val="491348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the clone is complete, </a:t>
            </a:r>
            <a:r>
              <a:rPr lang="en-US" dirty="0" err="1"/>
              <a:t>hugo</a:t>
            </a:r>
            <a:r>
              <a:rPr lang="en-US" dirty="0"/>
              <a:t> is called to compile the site</a:t>
            </a:r>
          </a:p>
        </p:txBody>
      </p:sp>
      <p:sp>
        <p:nvSpPr>
          <p:cNvPr id="4" name="Slide Number Placeholder 3"/>
          <p:cNvSpPr>
            <a:spLocks noGrp="1"/>
          </p:cNvSpPr>
          <p:nvPr>
            <p:ph type="sldNum" sz="quarter" idx="5"/>
          </p:nvPr>
        </p:nvSpPr>
        <p:spPr/>
        <p:txBody>
          <a:bodyPr/>
          <a:lstStyle/>
          <a:p>
            <a:fld id="{DAC03921-7077-42B0-8C81-48C0A93EA22E}" type="slidenum">
              <a:rPr lang="en-US" smtClean="0"/>
              <a:t>56</a:t>
            </a:fld>
            <a:endParaRPr lang="en-US"/>
          </a:p>
        </p:txBody>
      </p:sp>
    </p:spTree>
    <p:extLst>
      <p:ext uri="{BB962C8B-B14F-4D97-AF65-F5344CB8AC3E}">
        <p14:creationId xmlns:p14="http://schemas.microsoft.com/office/powerpoint/2010/main" val="3612154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hugo</a:t>
            </a:r>
            <a:r>
              <a:rPr lang="en-US" dirty="0"/>
              <a:t> compiles the site the AWS CLI is used to sync the content with S3</a:t>
            </a:r>
          </a:p>
        </p:txBody>
      </p:sp>
      <p:sp>
        <p:nvSpPr>
          <p:cNvPr id="4" name="Slide Number Placeholder 3"/>
          <p:cNvSpPr>
            <a:spLocks noGrp="1"/>
          </p:cNvSpPr>
          <p:nvPr>
            <p:ph type="sldNum" sz="quarter" idx="5"/>
          </p:nvPr>
        </p:nvSpPr>
        <p:spPr/>
        <p:txBody>
          <a:bodyPr/>
          <a:lstStyle/>
          <a:p>
            <a:fld id="{DAC03921-7077-42B0-8C81-48C0A93EA22E}" type="slidenum">
              <a:rPr lang="en-US" smtClean="0"/>
              <a:t>57</a:t>
            </a:fld>
            <a:endParaRPr lang="en-US"/>
          </a:p>
        </p:txBody>
      </p:sp>
    </p:spTree>
    <p:extLst>
      <p:ext uri="{BB962C8B-B14F-4D97-AF65-F5344CB8AC3E}">
        <p14:creationId xmlns:p14="http://schemas.microsoft.com/office/powerpoint/2010/main" val="540731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a:t>
            </a:r>
            <a:r>
              <a:rPr lang="en-US" dirty="0" err="1"/>
              <a:t>hugo</a:t>
            </a:r>
            <a:r>
              <a:rPr lang="en-US" dirty="0"/>
              <a:t> compiles the site the AWS CLI is used to sync the content with S3</a:t>
            </a:r>
          </a:p>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58</a:t>
            </a:fld>
            <a:endParaRPr lang="en-US"/>
          </a:p>
        </p:txBody>
      </p:sp>
    </p:spTree>
    <p:extLst>
      <p:ext uri="{BB962C8B-B14F-4D97-AF65-F5344CB8AC3E}">
        <p14:creationId xmlns:p14="http://schemas.microsoft.com/office/powerpoint/2010/main" val="10114536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now able to view our static website</a:t>
            </a:r>
          </a:p>
        </p:txBody>
      </p:sp>
      <p:sp>
        <p:nvSpPr>
          <p:cNvPr id="4" name="Slide Number Placeholder 3"/>
          <p:cNvSpPr>
            <a:spLocks noGrp="1"/>
          </p:cNvSpPr>
          <p:nvPr>
            <p:ph type="sldNum" sz="quarter" idx="5"/>
          </p:nvPr>
        </p:nvSpPr>
        <p:spPr/>
        <p:txBody>
          <a:bodyPr/>
          <a:lstStyle/>
          <a:p>
            <a:fld id="{DAC03921-7077-42B0-8C81-48C0A93EA22E}" type="slidenum">
              <a:rPr lang="en-US" smtClean="0"/>
              <a:t>59</a:t>
            </a:fld>
            <a:endParaRPr lang="en-US"/>
          </a:p>
        </p:txBody>
      </p:sp>
    </p:spTree>
    <p:extLst>
      <p:ext uri="{BB962C8B-B14F-4D97-AF65-F5344CB8AC3E}">
        <p14:creationId xmlns:p14="http://schemas.microsoft.com/office/powerpoint/2010/main" val="73666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ended discussion, this can stretch a while or be really short. If no one has any ideas it is simple to just move on, or spend a while exploring ideas with the class.</a:t>
            </a:r>
          </a:p>
        </p:txBody>
      </p:sp>
      <p:sp>
        <p:nvSpPr>
          <p:cNvPr id="4" name="Slide Number Placeholder 3"/>
          <p:cNvSpPr>
            <a:spLocks noGrp="1"/>
          </p:cNvSpPr>
          <p:nvPr>
            <p:ph type="sldNum" sz="quarter" idx="5"/>
          </p:nvPr>
        </p:nvSpPr>
        <p:spPr/>
        <p:txBody>
          <a:bodyPr/>
          <a:lstStyle/>
          <a:p>
            <a:fld id="{DAC03921-7077-42B0-8C81-48C0A93EA22E}" type="slidenum">
              <a:rPr lang="en-US" smtClean="0"/>
              <a:t>60</a:t>
            </a:fld>
            <a:endParaRPr lang="en-US"/>
          </a:p>
        </p:txBody>
      </p:sp>
    </p:spTree>
    <p:extLst>
      <p:ext uri="{BB962C8B-B14F-4D97-AF65-F5344CB8AC3E}">
        <p14:creationId xmlns:p14="http://schemas.microsoft.com/office/powerpoint/2010/main" val="2167724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go into more detail as to what </a:t>
            </a:r>
            <a:r>
              <a:rPr lang="en-US" dirty="0" err="1"/>
              <a:t>FaaS</a:t>
            </a:r>
            <a:r>
              <a:rPr lang="en-US" dirty="0"/>
              <a:t> is specifically but generally speaking it is worth knowing that </a:t>
            </a:r>
            <a:r>
              <a:rPr lang="en-US" dirty="0" err="1"/>
              <a:t>FaaS</a:t>
            </a:r>
            <a:r>
              <a:rPr lang="en-US" dirty="0"/>
              <a:t> is on demand functions, ran as containers, that execute a single command and then potentially terminate. They are guaranteed to eventually be destroyed and recycled. The user or developer does not manage them in any way other than the code that runs for the function and the logical mapping.</a:t>
            </a:r>
          </a:p>
        </p:txBody>
      </p:sp>
      <p:sp>
        <p:nvSpPr>
          <p:cNvPr id="4" name="Slide Number Placeholder 3"/>
          <p:cNvSpPr>
            <a:spLocks noGrp="1"/>
          </p:cNvSpPr>
          <p:nvPr>
            <p:ph type="sldNum" sz="quarter" idx="10"/>
          </p:nvPr>
        </p:nvSpPr>
        <p:spPr/>
        <p:txBody>
          <a:bodyPr/>
          <a:lstStyle/>
          <a:p>
            <a:fld id="{DAC03921-7077-42B0-8C81-48C0A93EA22E}" type="slidenum">
              <a:rPr lang="en-US" smtClean="0"/>
              <a:t>9</a:t>
            </a:fld>
            <a:endParaRPr lang="en-US" dirty="0"/>
          </a:p>
        </p:txBody>
      </p:sp>
    </p:spTree>
    <p:extLst>
      <p:ext uri="{BB962C8B-B14F-4D97-AF65-F5344CB8AC3E}">
        <p14:creationId xmlns:p14="http://schemas.microsoft.com/office/powerpoint/2010/main" val="317934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61</a:t>
            </a:fld>
            <a:endParaRPr lang="en-US" dirty="0"/>
          </a:p>
        </p:txBody>
      </p:sp>
    </p:spTree>
    <p:extLst>
      <p:ext uri="{BB962C8B-B14F-4D97-AF65-F5344CB8AC3E}">
        <p14:creationId xmlns:p14="http://schemas.microsoft.com/office/powerpoint/2010/main" val="1109754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63</a:t>
            </a:fld>
            <a:endParaRPr lang="en-US" dirty="0"/>
          </a:p>
        </p:txBody>
      </p:sp>
    </p:spTree>
    <p:extLst>
      <p:ext uri="{BB962C8B-B14F-4D97-AF65-F5344CB8AC3E}">
        <p14:creationId xmlns:p14="http://schemas.microsoft.com/office/powerpoint/2010/main" val="31870599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64</a:t>
            </a:fld>
            <a:endParaRPr lang="en-US" dirty="0"/>
          </a:p>
        </p:txBody>
      </p:sp>
    </p:spTree>
    <p:extLst>
      <p:ext uri="{BB962C8B-B14F-4D97-AF65-F5344CB8AC3E}">
        <p14:creationId xmlns:p14="http://schemas.microsoft.com/office/powerpoint/2010/main" val="31681929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65</a:t>
            </a:fld>
            <a:endParaRPr lang="en-US" dirty="0"/>
          </a:p>
        </p:txBody>
      </p:sp>
    </p:spTree>
    <p:extLst>
      <p:ext uri="{BB962C8B-B14F-4D97-AF65-F5344CB8AC3E}">
        <p14:creationId xmlns:p14="http://schemas.microsoft.com/office/powerpoint/2010/main" val="38962032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67</a:t>
            </a:fld>
            <a:endParaRPr lang="en-US" dirty="0"/>
          </a:p>
        </p:txBody>
      </p:sp>
    </p:spTree>
    <p:extLst>
      <p:ext uri="{BB962C8B-B14F-4D97-AF65-F5344CB8AC3E}">
        <p14:creationId xmlns:p14="http://schemas.microsoft.com/office/powerpoint/2010/main" val="532154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68</a:t>
            </a:fld>
            <a:endParaRPr lang="en-US" dirty="0"/>
          </a:p>
        </p:txBody>
      </p:sp>
    </p:spTree>
    <p:extLst>
      <p:ext uri="{BB962C8B-B14F-4D97-AF65-F5344CB8AC3E}">
        <p14:creationId xmlns:p14="http://schemas.microsoft.com/office/powerpoint/2010/main" val="3086828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69</a:t>
            </a:fld>
            <a:endParaRPr lang="en-US" dirty="0"/>
          </a:p>
        </p:txBody>
      </p:sp>
    </p:spTree>
    <p:extLst>
      <p:ext uri="{BB962C8B-B14F-4D97-AF65-F5344CB8AC3E}">
        <p14:creationId xmlns:p14="http://schemas.microsoft.com/office/powerpoint/2010/main" val="40370893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70</a:t>
            </a:fld>
            <a:endParaRPr lang="en-US" dirty="0"/>
          </a:p>
        </p:txBody>
      </p:sp>
    </p:spTree>
    <p:extLst>
      <p:ext uri="{BB962C8B-B14F-4D97-AF65-F5344CB8AC3E}">
        <p14:creationId xmlns:p14="http://schemas.microsoft.com/office/powerpoint/2010/main" val="12153041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71</a:t>
            </a:fld>
            <a:endParaRPr lang="en-US" dirty="0"/>
          </a:p>
        </p:txBody>
      </p:sp>
    </p:spTree>
    <p:extLst>
      <p:ext uri="{BB962C8B-B14F-4D97-AF65-F5344CB8AC3E}">
        <p14:creationId xmlns:p14="http://schemas.microsoft.com/office/powerpoint/2010/main" val="19140234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the environment variables to configure our </a:t>
            </a:r>
            <a:r>
              <a:rPr lang="en-US" dirty="0" err="1"/>
              <a:t>Github</a:t>
            </a:r>
            <a:r>
              <a:rPr lang="en-US" dirty="0"/>
              <a:t> secret, and the bucket we are pushing Hugo to.</a:t>
            </a:r>
          </a:p>
        </p:txBody>
      </p:sp>
      <p:sp>
        <p:nvSpPr>
          <p:cNvPr id="4" name="Slide Number Placeholder 3"/>
          <p:cNvSpPr>
            <a:spLocks noGrp="1"/>
          </p:cNvSpPr>
          <p:nvPr>
            <p:ph type="sldNum" sz="quarter" idx="10"/>
          </p:nvPr>
        </p:nvSpPr>
        <p:spPr/>
        <p:txBody>
          <a:bodyPr/>
          <a:lstStyle/>
          <a:p>
            <a:fld id="{DAC03921-7077-42B0-8C81-48C0A93EA22E}" type="slidenum">
              <a:rPr lang="en-US" smtClean="0"/>
              <a:t>72</a:t>
            </a:fld>
            <a:endParaRPr lang="en-US" dirty="0"/>
          </a:p>
        </p:txBody>
      </p:sp>
    </p:spTree>
    <p:extLst>
      <p:ext uri="{BB962C8B-B14F-4D97-AF65-F5344CB8AC3E}">
        <p14:creationId xmlns:p14="http://schemas.microsoft.com/office/powerpoint/2010/main" val="2541165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a:t>
            </a:fld>
            <a:endParaRPr lang="en-US" dirty="0"/>
          </a:p>
        </p:txBody>
      </p:sp>
    </p:spTree>
    <p:extLst>
      <p:ext uri="{BB962C8B-B14F-4D97-AF65-F5344CB8AC3E}">
        <p14:creationId xmlns:p14="http://schemas.microsoft.com/office/powerpoint/2010/main" val="38650805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73</a:t>
            </a:fld>
            <a:endParaRPr lang="en-US" dirty="0"/>
          </a:p>
        </p:txBody>
      </p:sp>
    </p:spTree>
    <p:extLst>
      <p:ext uri="{BB962C8B-B14F-4D97-AF65-F5344CB8AC3E}">
        <p14:creationId xmlns:p14="http://schemas.microsoft.com/office/powerpoint/2010/main" val="31373582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74</a:t>
            </a:fld>
            <a:endParaRPr lang="en-US" dirty="0"/>
          </a:p>
        </p:txBody>
      </p:sp>
    </p:spTree>
    <p:extLst>
      <p:ext uri="{BB962C8B-B14F-4D97-AF65-F5344CB8AC3E}">
        <p14:creationId xmlns:p14="http://schemas.microsoft.com/office/powerpoint/2010/main" val="31765570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75</a:t>
            </a:fld>
            <a:endParaRPr lang="en-US" dirty="0"/>
          </a:p>
        </p:txBody>
      </p:sp>
    </p:spTree>
    <p:extLst>
      <p:ext uri="{BB962C8B-B14F-4D97-AF65-F5344CB8AC3E}">
        <p14:creationId xmlns:p14="http://schemas.microsoft.com/office/powerpoint/2010/main" val="24513028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76</a:t>
            </a:fld>
            <a:endParaRPr lang="en-US" dirty="0"/>
          </a:p>
        </p:txBody>
      </p:sp>
    </p:spTree>
    <p:extLst>
      <p:ext uri="{BB962C8B-B14F-4D97-AF65-F5344CB8AC3E}">
        <p14:creationId xmlns:p14="http://schemas.microsoft.com/office/powerpoint/2010/main" val="2972444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77</a:t>
            </a:fld>
            <a:endParaRPr lang="en-US" dirty="0"/>
          </a:p>
        </p:txBody>
      </p:sp>
    </p:spTree>
    <p:extLst>
      <p:ext uri="{BB962C8B-B14F-4D97-AF65-F5344CB8AC3E}">
        <p14:creationId xmlns:p14="http://schemas.microsoft.com/office/powerpoint/2010/main" val="1474639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change the size of our function in the lab 4 so </a:t>
            </a:r>
            <a:r>
              <a:rPr lang="en-US" dirty="0" err="1"/>
              <a:t>hugo</a:t>
            </a:r>
            <a:r>
              <a:rPr lang="en-US" dirty="0"/>
              <a:t> could run quickly. We increased the size from the 128mb default to 512mb</a:t>
            </a:r>
          </a:p>
        </p:txBody>
      </p:sp>
      <p:sp>
        <p:nvSpPr>
          <p:cNvPr id="4" name="Slide Number Placeholder 3"/>
          <p:cNvSpPr>
            <a:spLocks noGrp="1"/>
          </p:cNvSpPr>
          <p:nvPr>
            <p:ph type="sldNum" sz="quarter" idx="10"/>
          </p:nvPr>
        </p:nvSpPr>
        <p:spPr/>
        <p:txBody>
          <a:bodyPr/>
          <a:lstStyle/>
          <a:p>
            <a:fld id="{DAC03921-7077-42B0-8C81-48C0A93EA22E}" type="slidenum">
              <a:rPr lang="en-US" smtClean="0"/>
              <a:t>78</a:t>
            </a:fld>
            <a:endParaRPr lang="en-US" dirty="0"/>
          </a:p>
        </p:txBody>
      </p:sp>
    </p:spTree>
    <p:extLst>
      <p:ext uri="{BB962C8B-B14F-4D97-AF65-F5344CB8AC3E}">
        <p14:creationId xmlns:p14="http://schemas.microsoft.com/office/powerpoint/2010/main" val="454685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79</a:t>
            </a:fld>
            <a:endParaRPr lang="en-US" dirty="0"/>
          </a:p>
        </p:txBody>
      </p:sp>
    </p:spTree>
    <p:extLst>
      <p:ext uri="{BB962C8B-B14F-4D97-AF65-F5344CB8AC3E}">
        <p14:creationId xmlns:p14="http://schemas.microsoft.com/office/powerpoint/2010/main" val="1914506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 in the next few slides</a:t>
            </a:r>
          </a:p>
        </p:txBody>
      </p:sp>
      <p:sp>
        <p:nvSpPr>
          <p:cNvPr id="4" name="Slide Number Placeholder 3"/>
          <p:cNvSpPr>
            <a:spLocks noGrp="1"/>
          </p:cNvSpPr>
          <p:nvPr>
            <p:ph type="sldNum" sz="quarter" idx="5"/>
          </p:nvPr>
        </p:nvSpPr>
        <p:spPr/>
        <p:txBody>
          <a:bodyPr/>
          <a:lstStyle/>
          <a:p>
            <a:fld id="{DAC03921-7077-42B0-8C81-48C0A93EA22E}" type="slidenum">
              <a:rPr lang="en-US" smtClean="0"/>
              <a:t>80</a:t>
            </a:fld>
            <a:endParaRPr lang="en-US"/>
          </a:p>
        </p:txBody>
      </p:sp>
    </p:spTree>
    <p:extLst>
      <p:ext uri="{BB962C8B-B14F-4D97-AF65-F5344CB8AC3E}">
        <p14:creationId xmlns:p14="http://schemas.microsoft.com/office/powerpoint/2010/main" val="15112583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81</a:t>
            </a:fld>
            <a:endParaRPr lang="en-US" dirty="0"/>
          </a:p>
        </p:txBody>
      </p:sp>
    </p:spTree>
    <p:extLst>
      <p:ext uri="{BB962C8B-B14F-4D97-AF65-F5344CB8AC3E}">
        <p14:creationId xmlns:p14="http://schemas.microsoft.com/office/powerpoint/2010/main" val="13355679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82</a:t>
            </a:fld>
            <a:endParaRPr lang="en-US" dirty="0"/>
          </a:p>
        </p:txBody>
      </p:sp>
    </p:spTree>
    <p:extLst>
      <p:ext uri="{BB962C8B-B14F-4D97-AF65-F5344CB8AC3E}">
        <p14:creationId xmlns:p14="http://schemas.microsoft.com/office/powerpoint/2010/main" val="2769766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11</a:t>
            </a:fld>
            <a:endParaRPr lang="en-US" dirty="0"/>
          </a:p>
        </p:txBody>
      </p:sp>
    </p:spTree>
    <p:extLst>
      <p:ext uri="{BB962C8B-B14F-4D97-AF65-F5344CB8AC3E}">
        <p14:creationId xmlns:p14="http://schemas.microsoft.com/office/powerpoint/2010/main" val="24970550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83</a:t>
            </a:fld>
            <a:endParaRPr lang="en-US" dirty="0"/>
          </a:p>
        </p:txBody>
      </p:sp>
    </p:spTree>
    <p:extLst>
      <p:ext uri="{BB962C8B-B14F-4D97-AF65-F5344CB8AC3E}">
        <p14:creationId xmlns:p14="http://schemas.microsoft.com/office/powerpoint/2010/main" val="35659985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84</a:t>
            </a:fld>
            <a:endParaRPr lang="en-US" dirty="0"/>
          </a:p>
        </p:txBody>
      </p:sp>
    </p:spTree>
    <p:extLst>
      <p:ext uri="{BB962C8B-B14F-4D97-AF65-F5344CB8AC3E}">
        <p14:creationId xmlns:p14="http://schemas.microsoft.com/office/powerpoint/2010/main" val="1063481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need to run more horizontally scaled functions, those new functions need to spin up. They will also fairly likely be on new hosts, increasing the cold start time to it’s maximum value, especially if using a VPC that has to be setup on the new host the first time.</a:t>
            </a:r>
          </a:p>
        </p:txBody>
      </p:sp>
      <p:sp>
        <p:nvSpPr>
          <p:cNvPr id="4" name="Slide Number Placeholder 3"/>
          <p:cNvSpPr>
            <a:spLocks noGrp="1"/>
          </p:cNvSpPr>
          <p:nvPr>
            <p:ph type="sldNum" sz="quarter" idx="10"/>
          </p:nvPr>
        </p:nvSpPr>
        <p:spPr/>
        <p:txBody>
          <a:bodyPr/>
          <a:lstStyle/>
          <a:p>
            <a:fld id="{DAC03921-7077-42B0-8C81-48C0A93EA22E}" type="slidenum">
              <a:rPr lang="en-US" smtClean="0"/>
              <a:t>85</a:t>
            </a:fld>
            <a:endParaRPr lang="en-US" dirty="0"/>
          </a:p>
        </p:txBody>
      </p:sp>
    </p:spTree>
    <p:extLst>
      <p:ext uri="{BB962C8B-B14F-4D97-AF65-F5344CB8AC3E}">
        <p14:creationId xmlns:p14="http://schemas.microsoft.com/office/powerpoint/2010/main" val="12318998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86</a:t>
            </a:fld>
            <a:endParaRPr lang="en-US" dirty="0"/>
          </a:p>
        </p:txBody>
      </p:sp>
    </p:spTree>
    <p:extLst>
      <p:ext uri="{BB962C8B-B14F-4D97-AF65-F5344CB8AC3E}">
        <p14:creationId xmlns:p14="http://schemas.microsoft.com/office/powerpoint/2010/main" val="2790623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a:t>
            </a:r>
          </a:p>
        </p:txBody>
      </p:sp>
      <p:sp>
        <p:nvSpPr>
          <p:cNvPr id="4" name="Slide Number Placeholder 3"/>
          <p:cNvSpPr>
            <a:spLocks noGrp="1"/>
          </p:cNvSpPr>
          <p:nvPr>
            <p:ph type="sldNum" sz="quarter" idx="10"/>
          </p:nvPr>
        </p:nvSpPr>
        <p:spPr/>
        <p:txBody>
          <a:bodyPr/>
          <a:lstStyle/>
          <a:p>
            <a:fld id="{DAC03921-7077-42B0-8C81-48C0A93EA22E}" type="slidenum">
              <a:rPr lang="en-US" smtClean="0"/>
              <a:t>87</a:t>
            </a:fld>
            <a:endParaRPr lang="en-US" dirty="0"/>
          </a:p>
        </p:txBody>
      </p:sp>
    </p:spTree>
    <p:extLst>
      <p:ext uri="{BB962C8B-B14F-4D97-AF65-F5344CB8AC3E}">
        <p14:creationId xmlns:p14="http://schemas.microsoft.com/office/powerpoint/2010/main" val="18980179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increased the runtime to 30 seconds in Lab 4. Be very aware of the API Gateway timeout, it can cause some headache for long running functions if you are getting timeouts from the REST API but your function still shows that it is completing successfully.</a:t>
            </a:r>
          </a:p>
        </p:txBody>
      </p:sp>
      <p:sp>
        <p:nvSpPr>
          <p:cNvPr id="4" name="Slide Number Placeholder 3"/>
          <p:cNvSpPr>
            <a:spLocks noGrp="1"/>
          </p:cNvSpPr>
          <p:nvPr>
            <p:ph type="sldNum" sz="quarter" idx="10"/>
          </p:nvPr>
        </p:nvSpPr>
        <p:spPr/>
        <p:txBody>
          <a:bodyPr/>
          <a:lstStyle/>
          <a:p>
            <a:fld id="{DAC03921-7077-42B0-8C81-48C0A93EA22E}" type="slidenum">
              <a:rPr lang="en-US" smtClean="0"/>
              <a:t>88</a:t>
            </a:fld>
            <a:endParaRPr lang="en-US" dirty="0"/>
          </a:p>
        </p:txBody>
      </p:sp>
    </p:spTree>
    <p:extLst>
      <p:ext uri="{BB962C8B-B14F-4D97-AF65-F5344CB8AC3E}">
        <p14:creationId xmlns:p14="http://schemas.microsoft.com/office/powerpoint/2010/main" val="1643249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89</a:t>
            </a:fld>
            <a:endParaRPr lang="en-US" dirty="0"/>
          </a:p>
        </p:txBody>
      </p:sp>
    </p:spTree>
    <p:extLst>
      <p:ext uri="{BB962C8B-B14F-4D97-AF65-F5344CB8AC3E}">
        <p14:creationId xmlns:p14="http://schemas.microsoft.com/office/powerpoint/2010/main" val="7969480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90</a:t>
            </a:fld>
            <a:endParaRPr lang="en-US" dirty="0"/>
          </a:p>
        </p:txBody>
      </p:sp>
    </p:spTree>
    <p:extLst>
      <p:ext uri="{BB962C8B-B14F-4D97-AF65-F5344CB8AC3E}">
        <p14:creationId xmlns:p14="http://schemas.microsoft.com/office/powerpoint/2010/main" val="20339081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91</a:t>
            </a:fld>
            <a:endParaRPr lang="en-US" dirty="0"/>
          </a:p>
        </p:txBody>
      </p:sp>
    </p:spTree>
    <p:extLst>
      <p:ext uri="{BB962C8B-B14F-4D97-AF65-F5344CB8AC3E}">
        <p14:creationId xmlns:p14="http://schemas.microsoft.com/office/powerpoint/2010/main" val="20143901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92</a:t>
            </a:fld>
            <a:endParaRPr lang="en-US" dirty="0"/>
          </a:p>
        </p:txBody>
      </p:sp>
    </p:spTree>
    <p:extLst>
      <p:ext uri="{BB962C8B-B14F-4D97-AF65-F5344CB8AC3E}">
        <p14:creationId xmlns:p14="http://schemas.microsoft.com/office/powerpoint/2010/main" val="216537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12</a:t>
            </a:fld>
            <a:endParaRPr lang="en-US" dirty="0"/>
          </a:p>
        </p:txBody>
      </p:sp>
    </p:spTree>
    <p:extLst>
      <p:ext uri="{BB962C8B-B14F-4D97-AF65-F5344CB8AC3E}">
        <p14:creationId xmlns:p14="http://schemas.microsoft.com/office/powerpoint/2010/main" val="22469014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93</a:t>
            </a:fld>
            <a:endParaRPr lang="en-US" dirty="0"/>
          </a:p>
        </p:txBody>
      </p:sp>
    </p:spTree>
    <p:extLst>
      <p:ext uri="{BB962C8B-B14F-4D97-AF65-F5344CB8AC3E}">
        <p14:creationId xmlns:p14="http://schemas.microsoft.com/office/powerpoint/2010/main" val="14918704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94</a:t>
            </a:fld>
            <a:endParaRPr lang="en-US" dirty="0"/>
          </a:p>
        </p:txBody>
      </p:sp>
    </p:spTree>
    <p:extLst>
      <p:ext uri="{BB962C8B-B14F-4D97-AF65-F5344CB8AC3E}">
        <p14:creationId xmlns:p14="http://schemas.microsoft.com/office/powerpoint/2010/main" val="15240981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95</a:t>
            </a:fld>
            <a:endParaRPr lang="en-US" dirty="0"/>
          </a:p>
        </p:txBody>
      </p:sp>
    </p:spTree>
    <p:extLst>
      <p:ext uri="{BB962C8B-B14F-4D97-AF65-F5344CB8AC3E}">
        <p14:creationId xmlns:p14="http://schemas.microsoft.com/office/powerpoint/2010/main" val="16118161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96</a:t>
            </a:fld>
            <a:endParaRPr lang="en-US" dirty="0"/>
          </a:p>
        </p:txBody>
      </p:sp>
    </p:spTree>
    <p:extLst>
      <p:ext uri="{BB962C8B-B14F-4D97-AF65-F5344CB8AC3E}">
        <p14:creationId xmlns:p14="http://schemas.microsoft.com/office/powerpoint/2010/main" val="18635511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97</a:t>
            </a:fld>
            <a:endParaRPr lang="en-US" dirty="0"/>
          </a:p>
        </p:txBody>
      </p:sp>
    </p:spTree>
    <p:extLst>
      <p:ext uri="{BB962C8B-B14F-4D97-AF65-F5344CB8AC3E}">
        <p14:creationId xmlns:p14="http://schemas.microsoft.com/office/powerpoint/2010/main" val="3304896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98</a:t>
            </a:fld>
            <a:endParaRPr lang="en-US" dirty="0"/>
          </a:p>
        </p:txBody>
      </p:sp>
    </p:spTree>
    <p:extLst>
      <p:ext uri="{BB962C8B-B14F-4D97-AF65-F5344CB8AC3E}">
        <p14:creationId xmlns:p14="http://schemas.microsoft.com/office/powerpoint/2010/main" val="37775071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99</a:t>
            </a:fld>
            <a:endParaRPr lang="en-US"/>
          </a:p>
        </p:txBody>
      </p:sp>
    </p:spTree>
    <p:extLst>
      <p:ext uri="{BB962C8B-B14F-4D97-AF65-F5344CB8AC3E}">
        <p14:creationId xmlns:p14="http://schemas.microsoft.com/office/powerpoint/2010/main" val="6971077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03921-7077-42B0-8C81-48C0A93EA22E}" type="slidenum">
              <a:rPr lang="en-US" smtClean="0"/>
              <a:t>100</a:t>
            </a:fld>
            <a:endParaRPr lang="en-US"/>
          </a:p>
        </p:txBody>
      </p:sp>
    </p:spTree>
    <p:extLst>
      <p:ext uri="{BB962C8B-B14F-4D97-AF65-F5344CB8AC3E}">
        <p14:creationId xmlns:p14="http://schemas.microsoft.com/office/powerpoint/2010/main" val="34462008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101</a:t>
            </a:fld>
            <a:endParaRPr lang="en-US" dirty="0"/>
          </a:p>
        </p:txBody>
      </p:sp>
    </p:spTree>
    <p:extLst>
      <p:ext uri="{BB962C8B-B14F-4D97-AF65-F5344CB8AC3E}">
        <p14:creationId xmlns:p14="http://schemas.microsoft.com/office/powerpoint/2010/main" val="35873573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102</a:t>
            </a:fld>
            <a:endParaRPr lang="en-US" dirty="0"/>
          </a:p>
        </p:txBody>
      </p:sp>
    </p:spTree>
    <p:extLst>
      <p:ext uri="{BB962C8B-B14F-4D97-AF65-F5344CB8AC3E}">
        <p14:creationId xmlns:p14="http://schemas.microsoft.com/office/powerpoint/2010/main" val="2560617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C03921-7077-42B0-8C81-48C0A93EA22E}" type="slidenum">
              <a:rPr lang="en-US" smtClean="0"/>
              <a:t>13</a:t>
            </a:fld>
            <a:endParaRPr lang="en-US" dirty="0"/>
          </a:p>
        </p:txBody>
      </p:sp>
    </p:spTree>
    <p:extLst>
      <p:ext uri="{BB962C8B-B14F-4D97-AF65-F5344CB8AC3E}">
        <p14:creationId xmlns:p14="http://schemas.microsoft.com/office/powerpoint/2010/main" val="346174392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 a comment function to the git-webhook for rendering the comments. We add a comment form to that static HTML that a user can interact with</a:t>
            </a:r>
          </a:p>
        </p:txBody>
      </p:sp>
      <p:sp>
        <p:nvSpPr>
          <p:cNvPr id="4" name="Slide Number Placeholder 3"/>
          <p:cNvSpPr>
            <a:spLocks noGrp="1"/>
          </p:cNvSpPr>
          <p:nvPr>
            <p:ph type="sldNum" sz="quarter" idx="5"/>
          </p:nvPr>
        </p:nvSpPr>
        <p:spPr/>
        <p:txBody>
          <a:bodyPr/>
          <a:lstStyle/>
          <a:p>
            <a:fld id="{DAC03921-7077-42B0-8C81-48C0A93EA22E}" type="slidenum">
              <a:rPr lang="en-US" smtClean="0"/>
              <a:t>103</a:t>
            </a:fld>
            <a:endParaRPr lang="en-US"/>
          </a:p>
        </p:txBody>
      </p:sp>
    </p:spTree>
    <p:extLst>
      <p:ext uri="{BB962C8B-B14F-4D97-AF65-F5344CB8AC3E}">
        <p14:creationId xmlns:p14="http://schemas.microsoft.com/office/powerpoint/2010/main" val="448398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 form submits to the API gateway via JS so it is Restful</a:t>
            </a:r>
          </a:p>
        </p:txBody>
      </p:sp>
      <p:sp>
        <p:nvSpPr>
          <p:cNvPr id="4" name="Slide Number Placeholder 3"/>
          <p:cNvSpPr>
            <a:spLocks noGrp="1"/>
          </p:cNvSpPr>
          <p:nvPr>
            <p:ph type="sldNum" sz="quarter" idx="5"/>
          </p:nvPr>
        </p:nvSpPr>
        <p:spPr/>
        <p:txBody>
          <a:bodyPr/>
          <a:lstStyle/>
          <a:p>
            <a:fld id="{DAC03921-7077-42B0-8C81-48C0A93EA22E}" type="slidenum">
              <a:rPr lang="en-US" smtClean="0"/>
              <a:t>104</a:t>
            </a:fld>
            <a:endParaRPr lang="en-US"/>
          </a:p>
        </p:txBody>
      </p:sp>
    </p:spTree>
    <p:extLst>
      <p:ext uri="{BB962C8B-B14F-4D97-AF65-F5344CB8AC3E}">
        <p14:creationId xmlns:p14="http://schemas.microsoft.com/office/powerpoint/2010/main" val="23239142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API Gateway calls our comment-post function using the Lambda proxy</a:t>
            </a:r>
          </a:p>
        </p:txBody>
      </p:sp>
      <p:sp>
        <p:nvSpPr>
          <p:cNvPr id="4" name="Slide Number Placeholder 3"/>
          <p:cNvSpPr>
            <a:spLocks noGrp="1"/>
          </p:cNvSpPr>
          <p:nvPr>
            <p:ph type="sldNum" sz="quarter" idx="5"/>
          </p:nvPr>
        </p:nvSpPr>
        <p:spPr/>
        <p:txBody>
          <a:bodyPr/>
          <a:lstStyle/>
          <a:p>
            <a:fld id="{DAC03921-7077-42B0-8C81-48C0A93EA22E}" type="slidenum">
              <a:rPr lang="en-US" smtClean="0"/>
              <a:t>105</a:t>
            </a:fld>
            <a:endParaRPr lang="en-US"/>
          </a:p>
        </p:txBody>
      </p:sp>
    </p:spTree>
    <p:extLst>
      <p:ext uri="{BB962C8B-B14F-4D97-AF65-F5344CB8AC3E}">
        <p14:creationId xmlns:p14="http://schemas.microsoft.com/office/powerpoint/2010/main" val="35744238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Comment-post saves the comment into our DynamoDB table</a:t>
            </a:r>
          </a:p>
        </p:txBody>
      </p:sp>
      <p:sp>
        <p:nvSpPr>
          <p:cNvPr id="4" name="Slide Number Placeholder 3"/>
          <p:cNvSpPr>
            <a:spLocks noGrp="1"/>
          </p:cNvSpPr>
          <p:nvPr>
            <p:ph type="sldNum" sz="quarter" idx="5"/>
          </p:nvPr>
        </p:nvSpPr>
        <p:spPr/>
        <p:txBody>
          <a:bodyPr/>
          <a:lstStyle/>
          <a:p>
            <a:fld id="{DAC03921-7077-42B0-8C81-48C0A93EA22E}" type="slidenum">
              <a:rPr lang="en-US" smtClean="0"/>
              <a:t>106</a:t>
            </a:fld>
            <a:endParaRPr lang="en-US"/>
          </a:p>
        </p:txBody>
      </p:sp>
    </p:spTree>
    <p:extLst>
      <p:ext uri="{BB962C8B-B14F-4D97-AF65-F5344CB8AC3E}">
        <p14:creationId xmlns:p14="http://schemas.microsoft.com/office/powerpoint/2010/main" val="40731847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DynamoDB table itself triggers an event, that event is mapped to call the Dynamo-stream lambda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107</a:t>
            </a:fld>
            <a:endParaRPr lang="en-US"/>
          </a:p>
        </p:txBody>
      </p:sp>
    </p:spTree>
    <p:extLst>
      <p:ext uri="{BB962C8B-B14F-4D97-AF65-F5344CB8AC3E}">
        <p14:creationId xmlns:p14="http://schemas.microsoft.com/office/powerpoint/2010/main" val="310333604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Dynamo-stream called our git-webhook function, it passes it a payload similar to what </a:t>
            </a:r>
            <a:r>
              <a:rPr lang="en-US" dirty="0" err="1"/>
              <a:t>github</a:t>
            </a:r>
            <a:r>
              <a:rPr lang="en-US" dirty="0"/>
              <a:t> pushes so we can re-use the same function</a:t>
            </a:r>
          </a:p>
        </p:txBody>
      </p:sp>
      <p:sp>
        <p:nvSpPr>
          <p:cNvPr id="4" name="Slide Number Placeholder 3"/>
          <p:cNvSpPr>
            <a:spLocks noGrp="1"/>
          </p:cNvSpPr>
          <p:nvPr>
            <p:ph type="sldNum" sz="quarter" idx="5"/>
          </p:nvPr>
        </p:nvSpPr>
        <p:spPr/>
        <p:txBody>
          <a:bodyPr/>
          <a:lstStyle/>
          <a:p>
            <a:fld id="{DAC03921-7077-42B0-8C81-48C0A93EA22E}" type="slidenum">
              <a:rPr lang="en-US" smtClean="0"/>
              <a:t>108</a:t>
            </a:fld>
            <a:endParaRPr lang="en-US"/>
          </a:p>
        </p:txBody>
      </p:sp>
    </p:spTree>
    <p:extLst>
      <p:ext uri="{BB962C8B-B14F-4D97-AF65-F5344CB8AC3E}">
        <p14:creationId xmlns:p14="http://schemas.microsoft.com/office/powerpoint/2010/main" val="274386118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new comment method inside of the git-webhook function calls the comment-get function to get a list of comments for each page.</a:t>
            </a:r>
          </a:p>
        </p:txBody>
      </p:sp>
      <p:sp>
        <p:nvSpPr>
          <p:cNvPr id="4" name="Slide Number Placeholder 3"/>
          <p:cNvSpPr>
            <a:spLocks noGrp="1"/>
          </p:cNvSpPr>
          <p:nvPr>
            <p:ph type="sldNum" sz="quarter" idx="5"/>
          </p:nvPr>
        </p:nvSpPr>
        <p:spPr/>
        <p:txBody>
          <a:bodyPr/>
          <a:lstStyle/>
          <a:p>
            <a:fld id="{DAC03921-7077-42B0-8C81-48C0A93EA22E}" type="slidenum">
              <a:rPr lang="en-US" smtClean="0"/>
              <a:t>109</a:t>
            </a:fld>
            <a:endParaRPr lang="en-US"/>
          </a:p>
        </p:txBody>
      </p:sp>
    </p:spTree>
    <p:extLst>
      <p:ext uri="{BB962C8B-B14F-4D97-AF65-F5344CB8AC3E}">
        <p14:creationId xmlns:p14="http://schemas.microsoft.com/office/powerpoint/2010/main" val="425971057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Comment-get scans the DynamoDB table and returns comments if there are any</a:t>
            </a:r>
          </a:p>
        </p:txBody>
      </p:sp>
      <p:sp>
        <p:nvSpPr>
          <p:cNvPr id="4" name="Slide Number Placeholder 3"/>
          <p:cNvSpPr>
            <a:spLocks noGrp="1"/>
          </p:cNvSpPr>
          <p:nvPr>
            <p:ph type="sldNum" sz="quarter" idx="5"/>
          </p:nvPr>
        </p:nvSpPr>
        <p:spPr/>
        <p:txBody>
          <a:bodyPr/>
          <a:lstStyle/>
          <a:p>
            <a:fld id="{DAC03921-7077-42B0-8C81-48C0A93EA22E}" type="slidenum">
              <a:rPr lang="en-US" smtClean="0"/>
              <a:t>110</a:t>
            </a:fld>
            <a:endParaRPr lang="en-US"/>
          </a:p>
        </p:txBody>
      </p:sp>
    </p:spTree>
    <p:extLst>
      <p:ext uri="{BB962C8B-B14F-4D97-AF65-F5344CB8AC3E}">
        <p14:creationId xmlns:p14="http://schemas.microsoft.com/office/powerpoint/2010/main" val="486052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Comments are injected before the site is rendered with </a:t>
            </a:r>
            <a:r>
              <a:rPr lang="en-US" dirty="0" err="1"/>
              <a:t>hugo</a:t>
            </a:r>
            <a:r>
              <a:rPr lang="en-US" dirty="0"/>
              <a:t>, it is rendered and published to S3 same as before</a:t>
            </a:r>
          </a:p>
        </p:txBody>
      </p:sp>
      <p:sp>
        <p:nvSpPr>
          <p:cNvPr id="4" name="Slide Number Placeholder 3"/>
          <p:cNvSpPr>
            <a:spLocks noGrp="1"/>
          </p:cNvSpPr>
          <p:nvPr>
            <p:ph type="sldNum" sz="quarter" idx="5"/>
          </p:nvPr>
        </p:nvSpPr>
        <p:spPr/>
        <p:txBody>
          <a:bodyPr/>
          <a:lstStyle/>
          <a:p>
            <a:fld id="{DAC03921-7077-42B0-8C81-48C0A93EA22E}" type="slidenum">
              <a:rPr lang="en-US" smtClean="0"/>
              <a:t>111</a:t>
            </a:fld>
            <a:endParaRPr lang="en-US"/>
          </a:p>
        </p:txBody>
      </p:sp>
    </p:spTree>
    <p:extLst>
      <p:ext uri="{BB962C8B-B14F-4D97-AF65-F5344CB8AC3E}">
        <p14:creationId xmlns:p14="http://schemas.microsoft.com/office/powerpoint/2010/main" val="92395706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students are having trouble with an error saying they don’t have authentication to invoke lambda functions, they can attach a </a:t>
            </a:r>
            <a:r>
              <a:rPr lang="en-US" dirty="0" err="1"/>
              <a:t>LambdaFullAccess</a:t>
            </a:r>
            <a:r>
              <a:rPr lang="en-US" dirty="0"/>
              <a:t> policy to the role they created for their functions in the IAM management console. The one provided in the class should be enough but I have had random issues with it before.</a:t>
            </a:r>
          </a:p>
        </p:txBody>
      </p:sp>
      <p:sp>
        <p:nvSpPr>
          <p:cNvPr id="4" name="Slide Number Placeholder 3"/>
          <p:cNvSpPr>
            <a:spLocks noGrp="1"/>
          </p:cNvSpPr>
          <p:nvPr>
            <p:ph type="sldNum" sz="quarter" idx="10"/>
          </p:nvPr>
        </p:nvSpPr>
        <p:spPr/>
        <p:txBody>
          <a:bodyPr/>
          <a:lstStyle/>
          <a:p>
            <a:fld id="{DAC03921-7077-42B0-8C81-48C0A93EA22E}" type="slidenum">
              <a:rPr lang="en-US" smtClean="0"/>
              <a:t>113</a:t>
            </a:fld>
            <a:endParaRPr lang="en-US" dirty="0"/>
          </a:p>
        </p:txBody>
      </p:sp>
    </p:spTree>
    <p:extLst>
      <p:ext uri="{BB962C8B-B14F-4D97-AF65-F5344CB8AC3E}">
        <p14:creationId xmlns:p14="http://schemas.microsoft.com/office/powerpoint/2010/main" val="148190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15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609600" y="4800600"/>
            <a:ext cx="9144000" cy="914400"/>
          </a:xfrm>
        </p:spPr>
        <p:txBody>
          <a:bodyPr>
            <a:normAutofit/>
          </a:bodyPr>
          <a:lstStyle>
            <a:lvl1pPr marL="0" indent="0" algn="l">
              <a:buNone/>
              <a:defRPr sz="1800" b="1" cap="all" spc="300" baseline="0">
                <a:solidFill>
                  <a:schemeClr val="tx2"/>
                </a:solidFill>
                <a:latin typeface="Leelawadee" panose="020B0502040204020203" pitchFamily="34" charset="-34"/>
                <a:cs typeface="Leelawadee" panose="020B0502040204020203" pitchFamily="34" charset="-34"/>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11" name="Footer Placeholder 4">
            <a:extLst>
              <a:ext uri="{FF2B5EF4-FFF2-40B4-BE49-F238E27FC236}">
                <a16:creationId xmlns:a16="http://schemas.microsoft.com/office/drawing/2014/main" id="{C860D281-525F-0F4E-8EF2-782447264F7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715398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10668424" y="6371167"/>
            <a:ext cx="1315721" cy="486833"/>
          </a:xfrm>
        </p:spPr>
        <p:txBody>
          <a:bodyPr/>
          <a:lstStyle>
            <a:lvl1pPr algn="r">
              <a:defRPr/>
            </a:lvl1pPr>
          </a:lstStyle>
          <a:p>
            <a:fld id="{D99624C5-FDF6-4954-B8C3-64918F306FAA}" type="slidenum">
              <a:rPr lang="en-US" smtClean="0"/>
              <a:pPr/>
              <a:t>‹#›</a:t>
            </a:fld>
            <a:endParaRPr lang="en-US" dirty="0"/>
          </a:p>
        </p:txBody>
      </p:sp>
      <p:sp>
        <p:nvSpPr>
          <p:cNvPr id="6" name="Footer Placeholder 4">
            <a:extLst>
              <a:ext uri="{FF2B5EF4-FFF2-40B4-BE49-F238E27FC236}">
                <a16:creationId xmlns:a16="http://schemas.microsoft.com/office/drawing/2014/main" id="{C2ABF5EA-7A4C-A940-A4D6-1D554C8C0EB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8171149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99624C5-FDF6-4954-B8C3-64918F306FAA}" type="slidenum">
              <a:rPr lang="en-US" smtClean="0"/>
              <a:t>‹#›</a:t>
            </a:fld>
            <a:endParaRPr lang="en-US"/>
          </a:p>
        </p:txBody>
      </p:sp>
      <p:sp>
        <p:nvSpPr>
          <p:cNvPr id="5" name="Footer Placeholder 4">
            <a:extLst>
              <a:ext uri="{FF2B5EF4-FFF2-40B4-BE49-F238E27FC236}">
                <a16:creationId xmlns:a16="http://schemas.microsoft.com/office/drawing/2014/main" id="{8A592C43-ED58-194B-9005-5363E6895BF7}"/>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1806162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 name="Picture 5" descr="A close up of a wheel&#10;&#10;Description automatically generated">
            <a:extLst>
              <a:ext uri="{FF2B5EF4-FFF2-40B4-BE49-F238E27FC236}">
                <a16:creationId xmlns:a16="http://schemas.microsoft.com/office/drawing/2014/main" id="{C9A28AE3-B516-4BAB-8AFB-A3E1835C0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7557" y="0"/>
            <a:ext cx="12186114" cy="6861312"/>
          </a:xfrm>
          <a:prstGeom prst="rect">
            <a:avLst/>
          </a:prstGeom>
        </p:spPr>
      </p:pic>
      <p:sp>
        <p:nvSpPr>
          <p:cNvPr id="7" name="Rectangle 6">
            <a:extLst>
              <a:ext uri="{FF2B5EF4-FFF2-40B4-BE49-F238E27FC236}">
                <a16:creationId xmlns:a16="http://schemas.microsoft.com/office/drawing/2014/main" id="{3D92988A-7338-4668-B93D-C6B2B1895747}"/>
              </a:ext>
            </a:extLst>
          </p:cNvPr>
          <p:cNvSpPr/>
          <p:nvPr userDrawn="1"/>
        </p:nvSpPr>
        <p:spPr>
          <a:xfrm>
            <a:off x="-142811" y="0"/>
            <a:ext cx="12141368" cy="6858000"/>
          </a:xfrm>
          <a:prstGeom prst="rect">
            <a:avLst/>
          </a:prstGeom>
          <a:gradFill flip="none" rotWithShape="1">
            <a:gsLst>
              <a:gs pos="0">
                <a:schemeClr val="tx1">
                  <a:alpha val="75000"/>
                </a:schemeClr>
              </a:gs>
              <a:gs pos="97000">
                <a:schemeClr val="tx1">
                  <a:alpha val="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4">
            <a:extLst>
              <a:ext uri="{FF2B5EF4-FFF2-40B4-BE49-F238E27FC236}">
                <a16:creationId xmlns:a16="http://schemas.microsoft.com/office/drawing/2014/main" id="{239FE564-D5C9-4E25-8BE8-42ED5856C67A}"/>
              </a:ext>
            </a:extLst>
          </p:cNvPr>
          <p:cNvSpPr txBox="1">
            <a:spLocks/>
          </p:cNvSpPr>
          <p:nvPr userDrawn="1"/>
        </p:nvSpPr>
        <p:spPr>
          <a:xfrm>
            <a:off x="10603228" y="6371167"/>
            <a:ext cx="1315721" cy="486833"/>
          </a:xfrm>
          <a:prstGeom prst="rect">
            <a:avLst/>
          </a:prstGeom>
        </p:spPr>
        <p:txBody>
          <a:bodyPr vert="horz" lIns="91440" tIns="45720" rIns="91440" bIns="45720" rtlCol="0" anchor="ctr"/>
          <a:lstStyle>
            <a:defPPr>
              <a:defRPr lang="en-US"/>
            </a:defPPr>
            <a:lvl1pPr marL="0" algn="r" defTabSz="914400" rtl="0" eaLnBrk="1" latinLnBrk="0" hangingPunct="1">
              <a:defRPr sz="2000" b="1" kern="1200">
                <a:solidFill>
                  <a:schemeClr val="tx2"/>
                </a:solidFill>
                <a:latin typeface="Leelawadee" panose="020B0502040204020203" pitchFamily="34" charset="-34"/>
                <a:ea typeface="+mn-ea"/>
                <a:cs typeface="Leelawadee" panose="020B0502040204020203" pitchFamily="34" charset="-34"/>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99624C5-FDF6-4954-B8C3-64918F306FAA}" type="slidenum">
              <a:rPr lang="en-US" smtClean="0"/>
              <a:pPr/>
              <a:t>‹#›</a:t>
            </a:fld>
            <a:endParaRPr lang="en-US" dirty="0"/>
          </a:p>
        </p:txBody>
      </p:sp>
      <p:sp>
        <p:nvSpPr>
          <p:cNvPr id="9" name="TextBox 8">
            <a:extLst>
              <a:ext uri="{FF2B5EF4-FFF2-40B4-BE49-F238E27FC236}">
                <a16:creationId xmlns:a16="http://schemas.microsoft.com/office/drawing/2014/main" id="{EE06E76B-2BDD-48FF-ABBE-8A5EFD263254}"/>
              </a:ext>
            </a:extLst>
          </p:cNvPr>
          <p:cNvSpPr txBox="1"/>
          <p:nvPr userDrawn="1"/>
        </p:nvSpPr>
        <p:spPr>
          <a:xfrm>
            <a:off x="44302" y="6088932"/>
            <a:ext cx="3683444" cy="400110"/>
          </a:xfrm>
          <a:prstGeom prst="rect">
            <a:avLst/>
          </a:prstGeom>
          <a:noFill/>
          <a:effectLst>
            <a:outerShdw blurRad="50800" dist="38100" dir="2700000" algn="tl" rotWithShape="0">
              <a:prstClr val="black">
                <a:alpha val="40000"/>
              </a:prstClr>
            </a:outerShdw>
          </a:effectLst>
        </p:spPr>
        <p:txBody>
          <a:bodyPr wrap="none" rtlCol="0">
            <a:spAutoFit/>
          </a:bodyPr>
          <a:lstStyle/>
          <a:p>
            <a:r>
              <a:rPr lang="en-US" sz="2000" dirty="0">
                <a:solidFill>
                  <a:schemeClr val="bg1"/>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chemeClr val="bg1"/>
              </a:solidFill>
            </a:endParaRPr>
          </a:p>
        </p:txBody>
      </p:sp>
      <p:sp>
        <p:nvSpPr>
          <p:cNvPr id="11" name="Footer Placeholder 5">
            <a:extLst>
              <a:ext uri="{FF2B5EF4-FFF2-40B4-BE49-F238E27FC236}">
                <a16:creationId xmlns:a16="http://schemas.microsoft.com/office/drawing/2014/main" id="{70D41EE4-E33B-448F-A263-C9C273EC07DC}"/>
              </a:ext>
            </a:extLst>
          </p:cNvPr>
          <p:cNvSpPr txBox="1">
            <a:spLocks/>
          </p:cNvSpPr>
          <p:nvPr userDrawn="1"/>
        </p:nvSpPr>
        <p:spPr>
          <a:xfrm>
            <a:off x="44302" y="6574155"/>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2019 by Innovation In Software Corporation</a:t>
            </a:r>
            <a:endParaRPr lang="en-US" dirty="0">
              <a:solidFill>
                <a:schemeClr val="bg1"/>
              </a:solidFill>
            </a:endParaRPr>
          </a:p>
        </p:txBody>
      </p:sp>
      <p:sp>
        <p:nvSpPr>
          <p:cNvPr id="20" name="Text Placeholder 19">
            <a:extLst>
              <a:ext uri="{FF2B5EF4-FFF2-40B4-BE49-F238E27FC236}">
                <a16:creationId xmlns:a16="http://schemas.microsoft.com/office/drawing/2014/main" id="{DF81D114-6347-4973-BB26-8CF9470A2575}"/>
              </a:ext>
            </a:extLst>
          </p:cNvPr>
          <p:cNvSpPr>
            <a:spLocks noGrp="1"/>
          </p:cNvSpPr>
          <p:nvPr>
            <p:ph type="body" sz="quarter" idx="10" hasCustomPrompt="1"/>
          </p:nvPr>
        </p:nvSpPr>
        <p:spPr>
          <a:xfrm>
            <a:off x="1339850" y="2584450"/>
            <a:ext cx="9086850" cy="1536700"/>
          </a:xfrm>
        </p:spPr>
        <p:txBody>
          <a:bodyPr>
            <a:noAutofit/>
          </a:bodyPr>
          <a:lstStyle>
            <a:lvl1pPr algn="ctr">
              <a:defRPr lang="en-US" sz="9600" b="0" kern="1200" cap="none" spc="0" dirty="0" smtClean="0">
                <a:ln w="0"/>
                <a:solidFill>
                  <a:schemeClr val="bg1"/>
                </a:solidFill>
                <a:effectLst>
                  <a:outerShdw blurRad="127000" dir="5400000" algn="t" rotWithShape="0">
                    <a:prstClr val="black">
                      <a:alpha val="79000"/>
                    </a:prstClr>
                  </a:outerShdw>
                </a:effectLst>
                <a:latin typeface="Leelawadee" panose="020B0502040204020203" pitchFamily="34" charset="-34"/>
                <a:ea typeface="+mn-ea"/>
                <a:cs typeface="Leelawadee" panose="020B0502040204020203" pitchFamily="34" charset="-34"/>
              </a:defRPr>
            </a:lvl1pPr>
            <a:lvl2pPr marL="274320" indent="0">
              <a:buNone/>
              <a:defRPr/>
            </a:lvl2pPr>
          </a:lstStyle>
          <a:p>
            <a:pPr lvl="0"/>
            <a:r>
              <a:rPr lang="en-US" dirty="0"/>
              <a:t>Section Title</a:t>
            </a:r>
          </a:p>
        </p:txBody>
      </p:sp>
    </p:spTree>
    <p:extLst>
      <p:ext uri="{BB962C8B-B14F-4D97-AF65-F5344CB8AC3E}">
        <p14:creationId xmlns:p14="http://schemas.microsoft.com/office/powerpoint/2010/main" val="3129312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sp>
        <p:nvSpPr>
          <p:cNvPr id="8" name="Title 7"/>
          <p:cNvSpPr>
            <a:spLocks noGrp="1"/>
          </p:cNvSpPr>
          <p:nvPr>
            <p:ph type="title"/>
          </p:nvPr>
        </p:nvSpPr>
        <p:spPr/>
        <p:txBody>
          <a:bodyPr/>
          <a:lstStyle/>
          <a:p>
            <a:r>
              <a:rPr lang="en-US" dirty="0"/>
              <a:t>Click to edit Master title style</a:t>
            </a:r>
          </a:p>
        </p:txBody>
      </p:sp>
      <p:sp>
        <p:nvSpPr>
          <p:cNvPr id="9" name="Footer Placeholder 4">
            <a:extLst>
              <a:ext uri="{FF2B5EF4-FFF2-40B4-BE49-F238E27FC236}">
                <a16:creationId xmlns:a16="http://schemas.microsoft.com/office/drawing/2014/main" id="{949BA2E3-F3F5-4248-8F23-5700CC6BD54D}"/>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4208057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0" y="10668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9624C5-FDF6-4954-B8C3-64918F306FAA}"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Footer Placeholder 4">
            <a:extLst>
              <a:ext uri="{FF2B5EF4-FFF2-40B4-BE49-F238E27FC236}">
                <a16:creationId xmlns:a16="http://schemas.microsoft.com/office/drawing/2014/main" id="{282C317E-8CB7-B342-95E6-BA1C2AF8854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1805489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7D383185-3B8B-D84C-9AA3-02EEA209E18C}"/>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48007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a:p>
        </p:txBody>
      </p:sp>
      <p:sp>
        <p:nvSpPr>
          <p:cNvPr id="7" name="Footer Placeholder 4">
            <a:extLst>
              <a:ext uri="{FF2B5EF4-FFF2-40B4-BE49-F238E27FC236}">
                <a16:creationId xmlns:a16="http://schemas.microsoft.com/office/drawing/2014/main" id="{B3CC5CB6-1BA3-8E4C-A42B-03EB47E70B6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317002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Rectangle 7"/>
          <p:cNvSpPr/>
          <p:nvPr userDrawn="1"/>
        </p:nvSpPr>
        <p:spPr>
          <a:xfrm>
            <a:off x="0" y="0"/>
            <a:ext cx="1129284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261872" y="758952"/>
            <a:ext cx="9418320" cy="4041648"/>
          </a:xfrm>
        </p:spPr>
        <p:txBody>
          <a:bodyPr anchor="b">
            <a:normAutofit/>
          </a:bodyPr>
          <a:lstStyle>
            <a:lvl1pPr>
              <a:lnSpc>
                <a:spcPct val="85000"/>
              </a:lnSpc>
              <a:defRPr sz="6600" b="0">
                <a:solidFill>
                  <a:srgbClr val="FFFF00"/>
                </a:solidFill>
              </a:defRPr>
            </a:lvl1pPr>
          </a:lstStyle>
          <a:p>
            <a:r>
              <a:rPr lang="en-US" dirty="0"/>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9" name="Content Placeholder 2"/>
          <p:cNvSpPr>
            <a:spLocks noGrp="1"/>
          </p:cNvSpPr>
          <p:nvPr>
            <p:ph idx="13"/>
          </p:nvPr>
        </p:nvSpPr>
        <p:spPr>
          <a:xfrm>
            <a:off x="0" y="0"/>
            <a:ext cx="2648049" cy="17452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A337CEDB-A8EE-8D49-9E95-1194A288AE16}"/>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79846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Comparison">
    <p:spTree>
      <p:nvGrpSpPr>
        <p:cNvPr id="1" name=""/>
        <p:cNvGrpSpPr/>
        <p:nvPr/>
      </p:nvGrpSpPr>
      <p:grpSpPr>
        <a:xfrm>
          <a:off x="0" y="0"/>
          <a:ext cx="0" cy="0"/>
          <a:chOff x="0" y="0"/>
          <a:chExt cx="0" cy="0"/>
        </a:xfrm>
      </p:grpSpPr>
      <p:sp>
        <p:nvSpPr>
          <p:cNvPr id="11" name="Rectangle 10"/>
          <p:cNvSpPr/>
          <p:nvPr userDrawn="1"/>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userDrawn="1"/>
        </p:nvSpPr>
        <p:spPr>
          <a:xfrm>
            <a:off x="0" y="0"/>
            <a:ext cx="12192000" cy="150039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a:xfrm>
            <a:off x="95681" y="87414"/>
            <a:ext cx="7762858" cy="940441"/>
          </a:xfrm>
        </p:spPr>
        <p:txBody>
          <a:bodyPr anchor="ctr">
            <a:normAutofit/>
          </a:bodyPr>
          <a:lstStyle>
            <a:lvl1pPr>
              <a:defRPr sz="4000">
                <a:solidFill>
                  <a:srgbClr val="33CC33"/>
                </a:solidFill>
              </a:defRPr>
            </a:lvl1pPr>
          </a:lstStyle>
          <a:p>
            <a:r>
              <a:rPr lang="en-US" dirty="0"/>
              <a:t>Click to edit Master title style</a:t>
            </a:r>
          </a:p>
        </p:txBody>
      </p:sp>
      <p:sp>
        <p:nvSpPr>
          <p:cNvPr id="4" name="Content Placeholder 3"/>
          <p:cNvSpPr>
            <a:spLocks noGrp="1"/>
          </p:cNvSpPr>
          <p:nvPr>
            <p:ph sz="half" idx="2"/>
          </p:nvPr>
        </p:nvSpPr>
        <p:spPr>
          <a:xfrm>
            <a:off x="1261872" y="1713655"/>
            <a:ext cx="4480560" cy="4458545"/>
          </a:xfrm>
        </p:spPr>
        <p:txBody>
          <a:bodyPr/>
          <a:lstStyle>
            <a:lvl1pPr>
              <a:defRPr sz="1800">
                <a:solidFill>
                  <a:schemeClr val="bg1">
                    <a:lumMod val="85000"/>
                  </a:schemeClr>
                </a:solidFill>
              </a:defRPr>
            </a:lvl1pPr>
            <a:lvl2pPr>
              <a:defRPr sz="1600">
                <a:solidFill>
                  <a:schemeClr val="bg1">
                    <a:lumMod val="85000"/>
                  </a:schemeClr>
                </a:solidFill>
              </a:defRPr>
            </a:lvl2pPr>
            <a:lvl3pPr>
              <a:defRPr sz="1400">
                <a:solidFill>
                  <a:schemeClr val="bg1">
                    <a:lumMod val="85000"/>
                  </a:schemeClr>
                </a:solidFill>
              </a:defRPr>
            </a:lvl3pPr>
            <a:lvl4pPr>
              <a:defRPr sz="1400">
                <a:solidFill>
                  <a:schemeClr val="bg1">
                    <a:lumMod val="85000"/>
                  </a:schemeClr>
                </a:solidFill>
              </a:defRPr>
            </a:lvl4pPr>
            <a:lvl5pPr>
              <a:defRPr sz="1400">
                <a:solidFill>
                  <a:schemeClr val="bg1">
                    <a:lumMod val="85000"/>
                  </a:schemeClr>
                </a:solidFill>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126480" y="1713655"/>
            <a:ext cx="4480560" cy="4458545"/>
          </a:xfrm>
          <a:solidFill>
            <a:schemeClr val="bg1"/>
          </a:solidFill>
        </p:spPr>
        <p:txBody>
          <a:bodyPr>
            <a:normAutofit/>
          </a:bodyPr>
          <a:lstStyle>
            <a:lvl1pPr>
              <a:defRPr sz="1400" b="1">
                <a:solidFill>
                  <a:schemeClr val="tx1"/>
                </a:solidFill>
                <a:latin typeface="Courier New" panose="02070309020205020404" pitchFamily="49" charset="0"/>
                <a:cs typeface="Courier New" panose="02070309020205020404" pitchFamily="49" charset="0"/>
              </a:defRPr>
            </a:lvl1pPr>
            <a:lvl2pPr>
              <a:defRPr sz="1200" b="1">
                <a:solidFill>
                  <a:schemeClr val="tx1"/>
                </a:solidFill>
                <a:latin typeface="Courier New" panose="02070309020205020404" pitchFamily="49" charset="0"/>
                <a:cs typeface="Courier New" panose="02070309020205020404" pitchFamily="49" charset="0"/>
              </a:defRPr>
            </a:lvl2pPr>
            <a:lvl3pPr>
              <a:defRPr sz="1100" b="1">
                <a:solidFill>
                  <a:schemeClr val="tx1"/>
                </a:solidFill>
                <a:latin typeface="Courier New" panose="02070309020205020404" pitchFamily="49" charset="0"/>
                <a:cs typeface="Courier New" panose="02070309020205020404" pitchFamily="49" charset="0"/>
              </a:defRPr>
            </a:lvl3pPr>
            <a:lvl4pPr>
              <a:defRPr sz="1100" b="1">
                <a:solidFill>
                  <a:schemeClr val="tx1"/>
                </a:solidFill>
                <a:latin typeface="Courier New" panose="02070309020205020404" pitchFamily="49" charset="0"/>
                <a:cs typeface="Courier New" panose="02070309020205020404" pitchFamily="49" charset="0"/>
              </a:defRPr>
            </a:lvl4pPr>
            <a:lvl5pPr>
              <a:defRPr sz="1100" b="1">
                <a:solidFill>
                  <a:schemeClr val="tx1"/>
                </a:solidFill>
                <a:latin typeface="Courier New" panose="02070309020205020404" pitchFamily="49" charset="0"/>
                <a:cs typeface="Courier New" panose="02070309020205020404" pitchFamily="49" charset="0"/>
              </a:defRPr>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a:xfrm>
            <a:off x="10378440" y="6385465"/>
            <a:ext cx="914400" cy="593725"/>
          </a:xfrm>
        </p:spPr>
        <p:txBody>
          <a:bodyPr/>
          <a:lstStyle/>
          <a:p>
            <a:fld id="{4FAB73BC-B049-4115-A692-8D63A059BFB8}" type="slidenum">
              <a:rPr lang="en-US" dirty="0"/>
              <a:t>‹#›</a:t>
            </a:fld>
            <a:endParaRPr lang="en-US" dirty="0"/>
          </a:p>
        </p:txBody>
      </p:sp>
      <p:sp>
        <p:nvSpPr>
          <p:cNvPr id="8" name="Footer Placeholder 4">
            <a:extLst>
              <a:ext uri="{FF2B5EF4-FFF2-40B4-BE49-F238E27FC236}">
                <a16:creationId xmlns:a16="http://schemas.microsoft.com/office/drawing/2014/main" id="{F2BEF138-5C8A-D840-BF7C-8D693076497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37644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8013405" cy="729784"/>
          </a:xfrm>
        </p:spPr>
        <p:txBody>
          <a:bodyPr/>
          <a:lstStyle>
            <a:lvl1pPr>
              <a:defRPr>
                <a:latin typeface="Leelawadee" panose="020B0502040204020203" pitchFamily="34" charset="-34"/>
                <a:cs typeface="Leelawadee" panose="020B0502040204020203" pitchFamily="34" charset="-34"/>
              </a:defRPr>
            </a:lvl1pPr>
          </a:lstStyle>
          <a:p>
            <a:r>
              <a:rPr lang="en-US" dirty="0"/>
              <a:t>Click to edit Master title</a:t>
            </a:r>
          </a:p>
        </p:txBody>
      </p:sp>
      <p:sp>
        <p:nvSpPr>
          <p:cNvPr id="3" name="Content Placeholder 2"/>
          <p:cNvSpPr>
            <a:spLocks noGrp="1"/>
          </p:cNvSpPr>
          <p:nvPr>
            <p:ph idx="1"/>
          </p:nvPr>
        </p:nvSpPr>
        <p:spPr>
          <a:xfrm>
            <a:off x="609600" y="1073889"/>
            <a:ext cx="10160000" cy="50522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
        <p:nvSpPr>
          <p:cNvPr id="6" name="Slide Number Placeholder 5"/>
          <p:cNvSpPr>
            <a:spLocks noGrp="1"/>
          </p:cNvSpPr>
          <p:nvPr>
            <p:ph type="sldNum" sz="quarter" idx="12"/>
          </p:nvPr>
        </p:nvSpPr>
        <p:spPr/>
        <p:txBody>
          <a:bodyPr/>
          <a:lstStyle/>
          <a:p>
            <a:fld id="{D99624C5-FDF6-4954-B8C3-64918F306FAA}" type="slidenum">
              <a:rPr lang="en-US" smtClean="0"/>
              <a:t>‹#›</a:t>
            </a:fld>
            <a:endParaRPr lang="en-US" dirty="0"/>
          </a:p>
        </p:txBody>
      </p:sp>
    </p:spTree>
    <p:extLst>
      <p:ext uri="{BB962C8B-B14F-4D97-AF65-F5344CB8AC3E}">
        <p14:creationId xmlns:p14="http://schemas.microsoft.com/office/powerpoint/2010/main" val="4075222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4828" y="152718"/>
            <a:ext cx="6427971" cy="814845"/>
          </a:xfrm>
        </p:spPr>
        <p:txBody>
          <a:bodyPr/>
          <a:lstStyle>
            <a:lvl1pPr>
              <a:defRPr>
                <a:solidFill>
                  <a:schemeClr val="tx1">
                    <a:lumMod val="85000"/>
                    <a:lumOff val="15000"/>
                  </a:schemeClr>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5" name="Slide Number Placeholder 4"/>
          <p:cNvSpPr>
            <a:spLocks noGrp="1"/>
          </p:cNvSpPr>
          <p:nvPr>
            <p:ph type="sldNum" sz="quarter" idx="12"/>
          </p:nvPr>
        </p:nvSpPr>
        <p:spPr/>
        <p:txBody>
          <a:bodyPr/>
          <a:lstStyle/>
          <a:p>
            <a:fld id="{D99624C5-FDF6-4954-B8C3-64918F306FAA}" type="slidenum">
              <a:rPr lang="en-US" smtClean="0"/>
              <a:t>‹#›</a:t>
            </a:fld>
            <a:endParaRPr lang="en-US"/>
          </a:p>
        </p:txBody>
      </p:sp>
      <p:sp>
        <p:nvSpPr>
          <p:cNvPr id="6" name="Content Placeholder 2"/>
          <p:cNvSpPr>
            <a:spLocks noGrp="1"/>
          </p:cNvSpPr>
          <p:nvPr>
            <p:ph sz="half" idx="1"/>
          </p:nvPr>
        </p:nvSpPr>
        <p:spPr>
          <a:xfrm>
            <a:off x="6394027" y="1300130"/>
            <a:ext cx="4514978" cy="47226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609599" y="331458"/>
            <a:ext cx="1049133" cy="646331"/>
          </a:xfrm>
          <a:prstGeom prst="rect">
            <a:avLst/>
          </a:prstGeom>
          <a:noFill/>
        </p:spPr>
        <p:txBody>
          <a:bodyPr wrap="none" rtlCol="0">
            <a:spAutoFit/>
          </a:bodyPr>
          <a:lstStyle/>
          <a:p>
            <a:r>
              <a:rPr lang="en-US" sz="3600" b="1" dirty="0">
                <a:solidFill>
                  <a:srgbClr val="C00000"/>
                </a:solidFill>
                <a:latin typeface="Leelawadee UI Semilight" panose="020B0402040204020203" pitchFamily="34" charset="-34"/>
                <a:cs typeface="Leelawadee UI Semilight" panose="020B0402040204020203" pitchFamily="34" charset="-34"/>
              </a:rPr>
              <a:t>LAB:</a:t>
            </a:r>
            <a:endParaRPr lang="en-US" b="1" dirty="0">
              <a:solidFill>
                <a:srgbClr val="C00000"/>
              </a:solidFill>
              <a:latin typeface="Leelawadee UI Semilight" panose="020B0402040204020203" pitchFamily="34" charset="-34"/>
              <a:cs typeface="Leelawadee UI Semilight" panose="020B0402040204020203" pitchFamily="34" charset="-34"/>
            </a:endParaRPr>
          </a:p>
        </p:txBody>
      </p:sp>
      <p:sp>
        <p:nvSpPr>
          <p:cNvPr id="8" name="Footer Placeholder 3"/>
          <p:cNvSpPr txBox="1">
            <a:spLocks/>
          </p:cNvSpPr>
          <p:nvPr userDrawn="1"/>
        </p:nvSpPr>
        <p:spPr>
          <a:xfrm>
            <a:off x="6822558" y="6492876"/>
            <a:ext cx="4572000" cy="283845"/>
          </a:xfrm>
          <a:prstGeom prst="rect">
            <a:avLst/>
          </a:prstGeom>
        </p:spPr>
        <p:txBody>
          <a:bodyPr vert="horz" lIns="91440" tIns="4572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CA" sz="1050" b="1" dirty="0"/>
              <a:t>Practice makes perfect.</a:t>
            </a:r>
            <a:endParaRPr lang="en-US" sz="1050" b="1" dirty="0"/>
          </a:p>
        </p:txBody>
      </p:sp>
      <p:sp>
        <p:nvSpPr>
          <p:cNvPr id="9" name="Rectangle 8"/>
          <p:cNvSpPr/>
          <p:nvPr userDrawn="1"/>
        </p:nvSpPr>
        <p:spPr>
          <a:xfrm>
            <a:off x="12006470" y="1300130"/>
            <a:ext cx="185530" cy="5557870"/>
          </a:xfrm>
          <a:prstGeom prst="rect">
            <a:avLst/>
          </a:prstGeom>
          <a:solidFill>
            <a:srgbClr val="007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rotWithShape="1">
          <a:blip r:embed="rId2"/>
          <a:srcRect l="38542" t="36852" r="56354" b="53518"/>
          <a:stretch/>
        </p:blipFill>
        <p:spPr>
          <a:xfrm>
            <a:off x="774843" y="5050793"/>
            <a:ext cx="788399" cy="836668"/>
          </a:xfrm>
          <a:prstGeom prst="rect">
            <a:avLst/>
          </a:prstGeom>
        </p:spPr>
      </p:pic>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20773" r="22687"/>
          <a:stretch/>
        </p:blipFill>
        <p:spPr>
          <a:xfrm>
            <a:off x="2172782" y="1300130"/>
            <a:ext cx="4012234" cy="4722628"/>
          </a:xfrm>
          <a:prstGeom prst="rect">
            <a:avLst/>
          </a:prstGeom>
        </p:spPr>
      </p:pic>
      <p:sp>
        <p:nvSpPr>
          <p:cNvPr id="18" name="Text Placeholder 17"/>
          <p:cNvSpPr>
            <a:spLocks noGrp="1"/>
          </p:cNvSpPr>
          <p:nvPr>
            <p:ph type="body" sz="quarter" idx="13" hasCustomPrompt="1"/>
          </p:nvPr>
        </p:nvSpPr>
        <p:spPr>
          <a:xfrm>
            <a:off x="583496" y="5887647"/>
            <a:ext cx="1168536" cy="249539"/>
          </a:xfrm>
        </p:spPr>
        <p:txBody>
          <a:bodyPr>
            <a:noAutofit/>
          </a:bodyPr>
          <a:lstStyle>
            <a:lvl1pPr>
              <a:defRPr sz="1400">
                <a:solidFill>
                  <a:srgbClr val="FF0000"/>
                </a:solidFill>
                <a:latin typeface="Arial Black (Headings)"/>
              </a:defRPr>
            </a:lvl1pPr>
            <a:lvl2pPr marL="274320" indent="0">
              <a:buNone/>
              <a:defRPr/>
            </a:lvl2pPr>
          </a:lstStyle>
          <a:p>
            <a:pPr lvl="0"/>
            <a:r>
              <a:rPr lang="en-US" dirty="0"/>
              <a:t>MINUTES</a:t>
            </a:r>
          </a:p>
        </p:txBody>
      </p:sp>
      <p:sp>
        <p:nvSpPr>
          <p:cNvPr id="19" name="TextBox 18"/>
          <p:cNvSpPr txBox="1"/>
          <p:nvPr userDrawn="1"/>
        </p:nvSpPr>
        <p:spPr>
          <a:xfrm>
            <a:off x="9853713" y="152718"/>
            <a:ext cx="1913061" cy="523220"/>
          </a:xfrm>
          <a:prstGeom prst="rect">
            <a:avLst/>
          </a:prstGeom>
          <a:noFill/>
          <a:ln w="3175">
            <a:solidFill>
              <a:schemeClr val="tx1"/>
            </a:solidFill>
            <a:prstDash val="dash"/>
          </a:ln>
        </p:spPr>
        <p:txBody>
          <a:bodyPr wrap="square" rtlCol="0">
            <a:spAutoFit/>
          </a:bodyPr>
          <a:lstStyle/>
          <a:p>
            <a:r>
              <a:rPr lang="en-US" sz="1400" dirty="0"/>
              <a:t>LABS AT THE BACK OF THE BOOK</a:t>
            </a:r>
          </a:p>
        </p:txBody>
      </p:sp>
      <p:sp>
        <p:nvSpPr>
          <p:cNvPr id="13" name="Footer Placeholder 4">
            <a:extLst>
              <a:ext uri="{FF2B5EF4-FFF2-40B4-BE49-F238E27FC236}">
                <a16:creationId xmlns:a16="http://schemas.microsoft.com/office/drawing/2014/main" id="{D3903AD8-8BB9-0A44-8FBF-50B9C9F293DF}"/>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98059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447801"/>
            <a:ext cx="10363200" cy="4321175"/>
          </a:xfrm>
        </p:spPr>
        <p:txBody>
          <a:bodyPr anchor="ctr">
            <a:noAutofit/>
          </a:bodyPr>
          <a:lstStyle>
            <a:lvl1pPr algn="l">
              <a:lnSpc>
                <a:spcPct val="100000"/>
              </a:lnSpc>
              <a:defRPr sz="8800" b="0" cap="none" spc="-80" baseline="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8" name="Slide Number Placeholder 7"/>
          <p:cNvSpPr>
            <a:spLocks noGrp="1"/>
          </p:cNvSpPr>
          <p:nvPr>
            <p:ph type="sldNum" sz="quarter" idx="11"/>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57F7505A-E5F2-594E-AD41-519B57390107}"/>
              </a:ext>
            </a:extLst>
          </p:cNvPr>
          <p:cNvSpPr>
            <a:spLocks noGrp="1"/>
          </p:cNvSpPr>
          <p:nvPr>
            <p:ph type="ftr" sz="quarter" idx="12"/>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7647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786880" y="1524318"/>
            <a:ext cx="4389120" cy="4576445"/>
          </a:xfrm>
        </p:spPr>
        <p:txBody>
          <a:bodyPr anchor="ct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277660" y="1524318"/>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Footer Placeholder 4">
            <a:extLst>
              <a:ext uri="{FF2B5EF4-FFF2-40B4-BE49-F238E27FC236}">
                <a16:creationId xmlns:a16="http://schemas.microsoft.com/office/drawing/2014/main" id="{1B3DE7C8-9FE8-6A41-B087-F984122EBC2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154678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3" name="Content Placeholder 2"/>
          <p:cNvSpPr>
            <a:spLocks noGrp="1"/>
          </p:cNvSpPr>
          <p:nvPr>
            <p:ph sz="half" idx="1"/>
          </p:nvPr>
        </p:nvSpPr>
        <p:spPr>
          <a:xfrm>
            <a:off x="217424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6880" y="3734602"/>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217424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half" idx="14"/>
          </p:nvPr>
        </p:nvSpPr>
        <p:spPr>
          <a:xfrm>
            <a:off x="6786880" y="1251284"/>
            <a:ext cx="4389120" cy="236616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4">
            <a:extLst>
              <a:ext uri="{FF2B5EF4-FFF2-40B4-BE49-F238E27FC236}">
                <a16:creationId xmlns:a16="http://schemas.microsoft.com/office/drawing/2014/main" id="{022D8B39-5013-A44E-97D7-6C904BC9CE21}"/>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3999493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55804"/>
          </a:xfrm>
        </p:spPr>
        <p:txBody>
          <a:bodyPr/>
          <a:lstStyle/>
          <a:p>
            <a:r>
              <a:rPr lang="en-US" dirty="0"/>
              <a:t>Click to edit Master title</a:t>
            </a:r>
          </a:p>
        </p:txBody>
      </p:sp>
      <p:sp>
        <p:nvSpPr>
          <p:cNvPr id="7" name="Slide Number Placeholder 6"/>
          <p:cNvSpPr>
            <a:spLocks noGrp="1"/>
          </p:cNvSpPr>
          <p:nvPr>
            <p:ph type="sldNum" sz="quarter" idx="12"/>
          </p:nvPr>
        </p:nvSpPr>
        <p:spPr/>
        <p:txBody>
          <a:bodyPr/>
          <a:lstStyle/>
          <a:p>
            <a:fld id="{D99624C5-FDF6-4954-B8C3-64918F306FAA}" type="slidenum">
              <a:rPr lang="en-US" smtClean="0"/>
              <a:t>‹#›</a:t>
            </a:fld>
            <a:endParaRPr lang="en-US"/>
          </a:p>
        </p:txBody>
      </p:sp>
      <p:cxnSp>
        <p:nvCxnSpPr>
          <p:cNvPr id="9" name="Straight Connector 8"/>
          <p:cNvCxnSpPr/>
          <p:nvPr userDrawn="1"/>
        </p:nvCxnSpPr>
        <p:spPr>
          <a:xfrm>
            <a:off x="6663350" y="1541284"/>
            <a:ext cx="0" cy="4443979"/>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sz="half" idx="13"/>
          </p:nvPr>
        </p:nvSpPr>
        <p:spPr>
          <a:xfrm>
            <a:off x="4254366"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2" name="Content Placeholder 2"/>
          <p:cNvSpPr>
            <a:spLocks noGrp="1"/>
          </p:cNvSpPr>
          <p:nvPr>
            <p:ph sz="half" idx="15"/>
          </p:nvPr>
        </p:nvSpPr>
        <p:spPr>
          <a:xfrm>
            <a:off x="4267200"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3" name="Content Placeholder 2"/>
          <p:cNvSpPr>
            <a:spLocks noGrp="1"/>
          </p:cNvSpPr>
          <p:nvPr>
            <p:ph sz="half" idx="16"/>
          </p:nvPr>
        </p:nvSpPr>
        <p:spPr>
          <a:xfrm>
            <a:off x="1821843"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4" name="Content Placeholder 2"/>
          <p:cNvSpPr>
            <a:spLocks noGrp="1"/>
          </p:cNvSpPr>
          <p:nvPr>
            <p:ph sz="half" idx="17"/>
          </p:nvPr>
        </p:nvSpPr>
        <p:spPr>
          <a:xfrm>
            <a:off x="1834677"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5" name="Content Placeholder 2"/>
          <p:cNvSpPr>
            <a:spLocks noGrp="1"/>
          </p:cNvSpPr>
          <p:nvPr>
            <p:ph sz="half" idx="18"/>
          </p:nvPr>
        </p:nvSpPr>
        <p:spPr>
          <a:xfrm>
            <a:off x="9195864"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6" name="Content Placeholder 2"/>
          <p:cNvSpPr>
            <a:spLocks noGrp="1"/>
          </p:cNvSpPr>
          <p:nvPr>
            <p:ph sz="half" idx="19"/>
          </p:nvPr>
        </p:nvSpPr>
        <p:spPr>
          <a:xfrm>
            <a:off x="9208698"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7" name="Content Placeholder 2"/>
          <p:cNvSpPr>
            <a:spLocks noGrp="1"/>
          </p:cNvSpPr>
          <p:nvPr>
            <p:ph sz="half" idx="20"/>
          </p:nvPr>
        </p:nvSpPr>
        <p:spPr>
          <a:xfrm>
            <a:off x="6763341" y="1251284"/>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8" name="Content Placeholder 2"/>
          <p:cNvSpPr>
            <a:spLocks noGrp="1"/>
          </p:cNvSpPr>
          <p:nvPr>
            <p:ph sz="half" idx="21"/>
          </p:nvPr>
        </p:nvSpPr>
        <p:spPr>
          <a:xfrm>
            <a:off x="6776175" y="3734601"/>
            <a:ext cx="2308994" cy="2366161"/>
          </a:xfrm>
        </p:spPr>
        <p:txBody>
          <a:bodyPr>
            <a:normAutofit/>
          </a:bodyPr>
          <a:lstStyle>
            <a:lvl1pPr>
              <a:defRPr sz="1800"/>
            </a:lvl1pPr>
            <a:lvl2pPr>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Edit Master text</a:t>
            </a:r>
          </a:p>
          <a:p>
            <a:pPr lvl="1"/>
            <a:r>
              <a:rPr lang="en-US" dirty="0"/>
              <a:t>Second level</a:t>
            </a:r>
          </a:p>
        </p:txBody>
      </p:sp>
      <p:sp>
        <p:nvSpPr>
          <p:cNvPr id="19" name="Footer Placeholder 4">
            <a:extLst>
              <a:ext uri="{FF2B5EF4-FFF2-40B4-BE49-F238E27FC236}">
                <a16:creationId xmlns:a16="http://schemas.microsoft.com/office/drawing/2014/main" id="{1EA1B9FC-82C7-874E-B200-D40525E24F69}"/>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997092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lstStyle/>
          <a:p>
            <a:fld id="{D99624C5-FDF6-4954-B8C3-64918F306FAA}" type="slidenum">
              <a:rPr lang="en-US" smtClean="0"/>
              <a:t>‹#›</a:t>
            </a:fld>
            <a:endParaRPr lang="en-US"/>
          </a:p>
        </p:txBody>
      </p:sp>
      <p:sp>
        <p:nvSpPr>
          <p:cNvPr id="10" name="Footer Placeholder 4">
            <a:extLst>
              <a:ext uri="{FF2B5EF4-FFF2-40B4-BE49-F238E27FC236}">
                <a16:creationId xmlns:a16="http://schemas.microsoft.com/office/drawing/2014/main" id="{91C7B3A6-182F-A341-BC79-0B75BEEE1838}"/>
              </a:ext>
            </a:extLst>
          </p:cNvPr>
          <p:cNvSpPr>
            <a:spLocks noGrp="1"/>
          </p:cNvSpPr>
          <p:nvPr>
            <p:ph type="ftr" sz="quarter" idx="11"/>
          </p:nvPr>
        </p:nvSpPr>
        <p:spPr>
          <a:xfrm>
            <a:off x="44302" y="6574155"/>
            <a:ext cx="4572000" cy="283845"/>
          </a:xfrm>
        </p:spPr>
        <p:txBody>
          <a:bodyPr/>
          <a:lstStyle>
            <a:lvl1pPr>
              <a:defRPr>
                <a:solidFill>
                  <a:schemeClr val="bg1">
                    <a:lumMod val="65000"/>
                  </a:schemeClr>
                </a:solidFill>
              </a:defRPr>
            </a:lvl1pPr>
          </a:lstStyle>
          <a:p>
            <a:r>
              <a:rPr lang="en-US"/>
              <a:t>© 2019 by Innovation In Software Corporation</a:t>
            </a:r>
            <a:endParaRPr lang="en-US" dirty="0"/>
          </a:p>
        </p:txBody>
      </p:sp>
    </p:spTree>
    <p:extLst>
      <p:ext uri="{BB962C8B-B14F-4D97-AF65-F5344CB8AC3E}">
        <p14:creationId xmlns:p14="http://schemas.microsoft.com/office/powerpoint/2010/main" val="224848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7934" y="1317649"/>
            <a:ext cx="10472816" cy="1198618"/>
          </a:xfrm>
        </p:spPr>
        <p:txBody>
          <a:bodyPr>
            <a:normAutofit/>
          </a:bodyPr>
          <a:lstStyle>
            <a:lvl1pPr>
              <a:defRPr sz="6000">
                <a:solidFill>
                  <a:schemeClr val="bg1"/>
                </a:solidFill>
                <a:latin typeface="Leelawadee UI Semilight" panose="020B0402040204020203" pitchFamily="34" charset="-34"/>
                <a:cs typeface="Leelawadee UI Semilight" panose="020B0402040204020203" pitchFamily="34" charset="-34"/>
              </a:defRPr>
            </a:lvl1pPr>
          </a:lstStyle>
          <a:p>
            <a:r>
              <a:rPr lang="en-US" dirty="0"/>
              <a:t>Title</a:t>
            </a:r>
          </a:p>
        </p:txBody>
      </p:sp>
      <p:sp>
        <p:nvSpPr>
          <p:cNvPr id="6" name="Content Placeholder 5"/>
          <p:cNvSpPr>
            <a:spLocks noGrp="1"/>
          </p:cNvSpPr>
          <p:nvPr>
            <p:ph sz="quarter" idx="4"/>
          </p:nvPr>
        </p:nvSpPr>
        <p:spPr>
          <a:xfrm>
            <a:off x="607934" y="2798262"/>
            <a:ext cx="10015615" cy="1956205"/>
          </a:xfrm>
        </p:spPr>
        <p:txBody>
          <a:bodyPr/>
          <a:lstStyle>
            <a:lvl1pPr>
              <a:defRPr sz="2400" b="0">
                <a:solidFill>
                  <a:schemeClr val="bg1"/>
                </a:solidFill>
                <a:latin typeface="Leelawadee" panose="020B0502040204020203" pitchFamily="34" charset="-34"/>
                <a:cs typeface="Leelawadee" panose="020B0502040204020203" pitchFamily="34" charset="-34"/>
              </a:defRPr>
            </a:lvl1pPr>
            <a:lvl2pPr>
              <a:defRPr sz="2000" b="0">
                <a:solidFill>
                  <a:schemeClr val="bg1"/>
                </a:solidFill>
                <a:latin typeface="Leelawadee" panose="020B0502040204020203" pitchFamily="34" charset="-34"/>
                <a:cs typeface="Leelawadee" panose="020B0502040204020203" pitchFamily="34" charset="-34"/>
              </a:defRPr>
            </a:lvl2pPr>
            <a:lvl3pPr>
              <a:defRPr sz="1800" b="0">
                <a:solidFill>
                  <a:schemeClr val="bg1"/>
                </a:solidFill>
                <a:latin typeface="Leelawadee" panose="020B0502040204020203" pitchFamily="34" charset="-34"/>
                <a:cs typeface="Leelawadee" panose="020B0502040204020203" pitchFamily="34" charset="-34"/>
              </a:defRPr>
            </a:lvl3pPr>
            <a:lvl4pPr>
              <a:defRPr sz="1600" b="0">
                <a:solidFill>
                  <a:schemeClr val="bg1"/>
                </a:solidFill>
                <a:latin typeface="Leelawadee" panose="020B0502040204020203" pitchFamily="34" charset="-34"/>
                <a:cs typeface="Leelawadee" panose="020B0502040204020203" pitchFamily="34" charset="-34"/>
              </a:defRPr>
            </a:lvl4pPr>
            <a:lvl5pPr>
              <a:defRPr sz="1600" b="0">
                <a:solidFill>
                  <a:schemeClr val="bg1"/>
                </a:solidFill>
                <a:latin typeface="Leelawadee" panose="020B0502040204020203" pitchFamily="34" charset="-34"/>
                <a:cs typeface="Leelawadee" panose="020B0502040204020203" pitchFamily="34" charset="-34"/>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a:solidFill>
                  <a:schemeClr val="bg1"/>
                </a:solidFill>
              </a:defRPr>
            </a:lvl1pPr>
          </a:lstStyle>
          <a:p>
            <a:fld id="{D99624C5-FDF6-4954-B8C3-64918F306FAA}" type="slidenum">
              <a:rPr lang="en-US" smtClean="0"/>
              <a:pPr/>
              <a:t>‹#›</a:t>
            </a:fld>
            <a:endParaRPr lang="en-US" dirty="0"/>
          </a:p>
        </p:txBody>
      </p:sp>
      <p:sp>
        <p:nvSpPr>
          <p:cNvPr id="10" name="TextBox 9"/>
          <p:cNvSpPr txBox="1"/>
          <p:nvPr userDrawn="1"/>
        </p:nvSpPr>
        <p:spPr>
          <a:xfrm>
            <a:off x="640939" y="349776"/>
            <a:ext cx="2066591" cy="523220"/>
          </a:xfrm>
          <a:prstGeom prst="rect">
            <a:avLst/>
          </a:prstGeom>
          <a:noFill/>
        </p:spPr>
        <p:txBody>
          <a:bodyPr wrap="none" rtlCol="0">
            <a:spAutoFit/>
          </a:bodyPr>
          <a:lstStyle/>
          <a:p>
            <a:r>
              <a:rPr lang="en-US" sz="2800" b="0" spc="300" dirty="0">
                <a:solidFill>
                  <a:schemeClr val="bg1"/>
                </a:solidFill>
                <a:latin typeface="Leelawadee UI Semilight" panose="020B0402040204020203" pitchFamily="34" charset="-34"/>
                <a:cs typeface="Leelawadee UI Semilight" panose="020B0402040204020203" pitchFamily="34" charset="-34"/>
              </a:rPr>
              <a:t>POP QUIZ</a:t>
            </a:r>
          </a:p>
        </p:txBody>
      </p:sp>
      <p:sp>
        <p:nvSpPr>
          <p:cNvPr id="11" name="Rectangle 10"/>
          <p:cNvSpPr/>
          <p:nvPr userDrawn="1"/>
        </p:nvSpPr>
        <p:spPr>
          <a:xfrm>
            <a:off x="11950700" y="0"/>
            <a:ext cx="2413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ooter Placeholder 4">
            <a:extLst>
              <a:ext uri="{FF2B5EF4-FFF2-40B4-BE49-F238E27FC236}">
                <a16:creationId xmlns:a16="http://schemas.microsoft.com/office/drawing/2014/main" id="{ECBEDC4D-2A49-E042-8AE9-52B250434281}"/>
              </a:ext>
            </a:extLst>
          </p:cNvPr>
          <p:cNvSpPr>
            <a:spLocks noGrp="1"/>
          </p:cNvSpPr>
          <p:nvPr>
            <p:ph type="ftr" sz="quarter" idx="11"/>
          </p:nvPr>
        </p:nvSpPr>
        <p:spPr>
          <a:xfrm>
            <a:off x="44302" y="6574155"/>
            <a:ext cx="4572000" cy="283845"/>
          </a:xfrm>
        </p:spPr>
        <p:txBody>
          <a:bodyPr/>
          <a:lstStyle>
            <a:lvl1pPr>
              <a:defRPr>
                <a:solidFill>
                  <a:schemeClr val="bg1"/>
                </a:solidFill>
              </a:defRPr>
            </a:lvl1pPr>
          </a:lstStyle>
          <a:p>
            <a:r>
              <a:rPr lang="en-US" dirty="0"/>
              <a:t>© 2019 by Innovation In Software Corporation</a:t>
            </a:r>
          </a:p>
        </p:txBody>
      </p:sp>
    </p:spTree>
    <p:extLst>
      <p:ext uri="{BB962C8B-B14F-4D97-AF65-F5344CB8AC3E}">
        <p14:creationId xmlns:p14="http://schemas.microsoft.com/office/powerpoint/2010/main" val="127705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609600" y="6492876"/>
            <a:ext cx="4572000" cy="283845"/>
          </a:xfrm>
          <a:prstGeom prst="rect">
            <a:avLst/>
          </a:prstGeom>
        </p:spPr>
        <p:txBody>
          <a:bodyPr vert="horz" lIns="91440" tIns="45720" rIns="91440" bIns="45720" rtlCol="0" anchor="t"/>
          <a:lstStyle>
            <a:lvl1pPr algn="l">
              <a:defRPr sz="1000">
                <a:solidFill>
                  <a:schemeClr val="tx1"/>
                </a:solidFill>
              </a:defRPr>
            </a:lvl1pPr>
          </a:lstStyle>
          <a:p>
            <a:r>
              <a:rPr lang="en-US"/>
              <a:t>© 2019 by Innovation In Software Corporation</a:t>
            </a:r>
            <a:endParaRPr lang="en-US" dirty="0"/>
          </a:p>
        </p:txBody>
      </p:sp>
      <p:sp>
        <p:nvSpPr>
          <p:cNvPr id="6" name="Slide Number Placeholder 5"/>
          <p:cNvSpPr>
            <a:spLocks noGrp="1"/>
          </p:cNvSpPr>
          <p:nvPr>
            <p:ph type="sldNum" sz="quarter" idx="4"/>
          </p:nvPr>
        </p:nvSpPr>
        <p:spPr>
          <a:xfrm>
            <a:off x="10603228" y="6371167"/>
            <a:ext cx="1315721" cy="486833"/>
          </a:xfrm>
          <a:prstGeom prst="rect">
            <a:avLst/>
          </a:prstGeom>
        </p:spPr>
        <p:txBody>
          <a:bodyPr vert="horz" lIns="91440" tIns="45720" rIns="91440" bIns="45720" rtlCol="0" anchor="ctr"/>
          <a:lstStyle>
            <a:lvl1pPr algn="r">
              <a:defRPr sz="2000" b="1">
                <a:solidFill>
                  <a:schemeClr val="tx2"/>
                </a:solidFill>
                <a:latin typeface="Leelawadee" panose="020B0502040204020203" pitchFamily="34" charset="-34"/>
                <a:cs typeface="Leelawadee" panose="020B0502040204020203" pitchFamily="34" charset="-34"/>
              </a:defRPr>
            </a:lvl1pPr>
          </a:lstStyle>
          <a:p>
            <a:fld id="{D99624C5-FDF6-4954-B8C3-64918F306FAA}" type="slidenum">
              <a:rPr lang="en-US" smtClean="0"/>
              <a:pPr/>
              <a:t>‹#›</a:t>
            </a:fld>
            <a:endParaRPr lang="en-US" dirty="0"/>
          </a:p>
        </p:txBody>
      </p:sp>
      <p:sp>
        <p:nvSpPr>
          <p:cNvPr id="7" name="Rectangle 6"/>
          <p:cNvSpPr/>
          <p:nvPr/>
        </p:nvSpPr>
        <p:spPr>
          <a:xfrm>
            <a:off x="12001497" y="0"/>
            <a:ext cx="190503"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2"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61127353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76" r:id="rId3"/>
    <p:sldLayoutId id="2147483667" r:id="rId4"/>
    <p:sldLayoutId id="2147483668" r:id="rId5"/>
    <p:sldLayoutId id="2147483678" r:id="rId6"/>
    <p:sldLayoutId id="2147483679" r:id="rId7"/>
    <p:sldLayoutId id="2147483669" r:id="rId8"/>
    <p:sldLayoutId id="2147483677" r:id="rId9"/>
    <p:sldLayoutId id="2147483670" r:id="rId10"/>
    <p:sldLayoutId id="2147483671" r:id="rId11"/>
    <p:sldLayoutId id="2147483680" r:id="rId12"/>
    <p:sldLayoutId id="2147483672" r:id="rId13"/>
    <p:sldLayoutId id="2147483673" r:id="rId14"/>
    <p:sldLayoutId id="2147483674" r:id="rId15"/>
    <p:sldLayoutId id="2147483675" r:id="rId16"/>
    <p:sldLayoutId id="2147483660" r:id="rId17"/>
    <p:sldLayoutId id="2147483661" r:id="rId18"/>
  </p:sldLayoutIdLst>
  <p:hf hdr="0" dt="0"/>
  <p:txStyles>
    <p:title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lambda/"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services/function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cloud.google.com/functions/"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openfaas.com/"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knative.dev/"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8.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7.svg"/><Relationship Id="rId11" Type="http://schemas.openxmlformats.org/officeDocument/2006/relationships/image" Target="../media/image44.png"/><Relationship Id="rId5" Type="http://schemas.openxmlformats.org/officeDocument/2006/relationships/image" Target="../media/image6.png"/><Relationship Id="rId10" Type="http://schemas.openxmlformats.org/officeDocument/2006/relationships/image" Target="../media/image43.svg"/><Relationship Id="rId4" Type="http://schemas.openxmlformats.org/officeDocument/2006/relationships/image" Target="../media/image39.sv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Layout" Target="../slideLayouts/slideLayout1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7.sv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1.sv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9.sv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52.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5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3843813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5" y="914400"/>
            <a:ext cx="6096001" cy="609918"/>
          </a:xfrm>
        </p:spPr>
        <p:txBody>
          <a:bodyPr>
            <a:normAutofit/>
          </a:bodyPr>
          <a:lstStyle/>
          <a:p>
            <a:r>
              <a:rPr lang="en-US" sz="3200" dirty="0">
                <a:latin typeface="Leelawadee UI Semilight" panose="020B0402040204020203" pitchFamily="34" charset="-34"/>
                <a:cs typeface="Leelawadee UI Semilight" panose="020B0402040204020203" pitchFamily="34" charset="-34"/>
              </a:rPr>
              <a:t>AWS Lambda</a:t>
            </a:r>
          </a:p>
        </p:txBody>
      </p:sp>
      <p:sp>
        <p:nvSpPr>
          <p:cNvPr id="7" name="Content Placeholder 6"/>
          <p:cNvSpPr>
            <a:spLocks noGrp="1"/>
          </p:cNvSpPr>
          <p:nvPr>
            <p:ph sz="half" idx="2"/>
          </p:nvPr>
        </p:nvSpPr>
        <p:spPr>
          <a:xfrm>
            <a:off x="6828822" y="1524318"/>
            <a:ext cx="4456211" cy="4490859"/>
          </a:xfrm>
        </p:spPr>
        <p:txBody>
          <a:bodyPr>
            <a:noAutofit/>
          </a:bodyPr>
          <a:lstStyle/>
          <a:p>
            <a:r>
              <a:rPr lang="en-US" sz="2000" dirty="0">
                <a:latin typeface="Nirmala UI Semilight" panose="020B0402040204020203" pitchFamily="34" charset="0"/>
                <a:cs typeface="Nirmala UI Semilight" panose="020B0402040204020203" pitchFamily="34" charset="0"/>
              </a:rPr>
              <a:t>What is AWS Lambda?</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Lambda is the product name of the </a:t>
            </a:r>
            <a:r>
              <a:rPr lang="en-US" sz="1800" u="sng" dirty="0" err="1">
                <a:latin typeface="Nirmala UI Semilight" panose="020B0402040204020203" pitchFamily="34" charset="0"/>
                <a:cs typeface="Nirmala UI Semilight" panose="020B0402040204020203" pitchFamily="34" charset="0"/>
              </a:rPr>
              <a:t>FaaS</a:t>
            </a:r>
            <a:r>
              <a:rPr lang="en-US" sz="1800" u="sng" dirty="0">
                <a:latin typeface="Nirmala UI Semilight" panose="020B0402040204020203" pitchFamily="34" charset="0"/>
                <a:cs typeface="Nirmala UI Semilight" panose="020B0402040204020203" pitchFamily="34" charset="0"/>
              </a:rPr>
              <a:t> offering</a:t>
            </a:r>
            <a:r>
              <a:rPr lang="en-US" sz="1800" b="0" dirty="0">
                <a:latin typeface="Nirmala UI Semilight" panose="020B0402040204020203" pitchFamily="34" charset="0"/>
                <a:cs typeface="Nirmala UI Semilight" panose="020B0402040204020203" pitchFamily="34" charset="0"/>
              </a:rPr>
              <a:t> from AWS.</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As the pioneer of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AWS coined the term “Serverless” and Lambda is the de-facto industry standard today.</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was announced as a technical preview in November of 2014.</a:t>
            </a:r>
          </a:p>
          <a:p>
            <a:pPr marL="285750" indent="-28575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https://aws.amazon.com/lambda/</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10</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485A2294-2676-4DF5-98FA-68CCDFE38685}"/>
              </a:ext>
            </a:extLst>
          </p:cNvPr>
          <p:cNvPicPr>
            <a:picLocks noChangeAspect="1"/>
          </p:cNvPicPr>
          <p:nvPr/>
        </p:nvPicPr>
        <p:blipFill rotWithShape="1">
          <a:blip r:embed="rId4">
            <a:extLst>
              <a:ext uri="{28A0092B-C50C-407E-A947-70E740481C1C}">
                <a14:useLocalDpi xmlns:a14="http://schemas.microsoft.com/office/drawing/2010/main" val="0"/>
              </a:ext>
            </a:extLst>
          </a:blip>
          <a:srcRect l="25434" r="25694"/>
          <a:stretch/>
        </p:blipFill>
        <p:spPr>
          <a:xfrm>
            <a:off x="906967" y="1643798"/>
            <a:ext cx="4456211" cy="4570473"/>
          </a:xfrm>
          <a:prstGeom prst="rect">
            <a:avLst/>
          </a:prstGeom>
        </p:spPr>
      </p:pic>
    </p:spTree>
    <p:extLst>
      <p:ext uri="{BB962C8B-B14F-4D97-AF65-F5344CB8AC3E}">
        <p14:creationId xmlns:p14="http://schemas.microsoft.com/office/powerpoint/2010/main" val="17531469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If you have a front and back end process, your front end process can consume all of your concurrency on a spike and the back end will be unable to process functions. Your application will be permanently hard locked, unless you throttle it.</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100</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8614814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p:txBody>
      </p:sp>
      <p:sp>
        <p:nvSpPr>
          <p:cNvPr id="6" name="Slide Number Placeholder 5"/>
          <p:cNvSpPr>
            <a:spLocks noGrp="1"/>
          </p:cNvSpPr>
          <p:nvPr>
            <p:ph type="sldNum" sz="quarter" idx="12"/>
          </p:nvPr>
        </p:nvSpPr>
        <p:spPr/>
        <p:txBody>
          <a:bodyPr/>
          <a:lstStyle/>
          <a:p>
            <a:fld id="{D99624C5-FDF6-4954-B8C3-64918F306FAA}" type="slidenum">
              <a:rPr lang="en-US" smtClean="0"/>
              <a:t>101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D00E8659-6CA1-4108-9C34-1427139C4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1566273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Concurrency: Throttling</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exhaust your concurrency and your application hangs, there is a throttle button in the UI that will immediately turn concurrency to 0 for the function, allowing you to recover.</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you hit your account concurrency limit, throttling events will be recorded in CloudWatch.</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102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86F19A6D-A349-4C07-9C9F-F38339665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53" y="2274669"/>
            <a:ext cx="5503287" cy="1152639"/>
          </a:xfrm>
          <a:prstGeom prst="rect">
            <a:avLst/>
          </a:prstGeom>
        </p:spPr>
      </p:pic>
    </p:spTree>
    <p:extLst>
      <p:ext uri="{BB962C8B-B14F-4D97-AF65-F5344CB8AC3E}">
        <p14:creationId xmlns:p14="http://schemas.microsoft.com/office/powerpoint/2010/main" val="33295115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9547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104</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8556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047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46290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17952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8746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109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788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4"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Azure Functions</a:t>
            </a:r>
          </a:p>
        </p:txBody>
      </p:sp>
      <p:sp>
        <p:nvSpPr>
          <p:cNvPr id="7" name="Content Placeholder 6"/>
          <p:cNvSpPr>
            <a:spLocks noGrp="1"/>
          </p:cNvSpPr>
          <p:nvPr>
            <p:ph sz="half" idx="2"/>
          </p:nvPr>
        </p:nvSpPr>
        <p:spPr>
          <a:xfrm>
            <a:off x="6828822" y="1524318"/>
            <a:ext cx="4456211" cy="4943259"/>
          </a:xfrm>
        </p:spPr>
        <p:txBody>
          <a:bodyPr>
            <a:noAutofit/>
          </a:bodyPr>
          <a:lstStyle/>
          <a:p>
            <a:r>
              <a:rPr lang="en-US" sz="2000" dirty="0">
                <a:latin typeface="Nirmala UI Semilight" panose="020B0402040204020203" pitchFamily="34" charset="0"/>
                <a:cs typeface="Nirmala UI Semilight" panose="020B0402040204020203" pitchFamily="34" charset="0"/>
              </a:rPr>
              <a:t>What are Azure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Azure announced a Lambda competitor named “Functions” in November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Functions currently supports </a:t>
            </a:r>
            <a:r>
              <a:rPr lang="en-US" sz="1800" dirty="0">
                <a:latin typeface="Nirmala UI Semilight" panose="020B0402040204020203" pitchFamily="34" charset="0"/>
                <a:cs typeface="Nirmala UI Semilight" panose="020B0402040204020203" pitchFamily="34" charset="0"/>
              </a:rPr>
              <a:t>C#, JavaScript, F#, Python, PowerShell,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TypeScript.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allows you to provide your own completely custom container for unsupported languages.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https://azure.microsoft.com/en-us/services/functions/</a:t>
            </a:r>
            <a:endParaRPr lang="en-US" sz="1800" b="0" dirty="0">
              <a:solidFill>
                <a:schemeClr val="tx2"/>
              </a:solidFill>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11</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picture containing clipart&#10;&#10;Description automatically generated">
            <a:extLst>
              <a:ext uri="{FF2B5EF4-FFF2-40B4-BE49-F238E27FC236}">
                <a16:creationId xmlns:a16="http://schemas.microsoft.com/office/drawing/2014/main" id="{FEAE86AD-C8FB-42A2-B582-7DC22C73F9DD}"/>
              </a:ext>
            </a:extLst>
          </p:cNvPr>
          <p:cNvPicPr>
            <a:picLocks noChangeAspect="1"/>
          </p:cNvPicPr>
          <p:nvPr/>
        </p:nvPicPr>
        <p:blipFill rotWithShape="1">
          <a:blip r:embed="rId4">
            <a:extLst>
              <a:ext uri="{28A0092B-C50C-407E-A947-70E740481C1C}">
                <a14:useLocalDpi xmlns:a14="http://schemas.microsoft.com/office/drawing/2010/main" val="0"/>
              </a:ext>
            </a:extLst>
          </a:blip>
          <a:srcRect l="13101" r="14216"/>
          <a:stretch/>
        </p:blipFill>
        <p:spPr>
          <a:xfrm>
            <a:off x="829510" y="1653995"/>
            <a:ext cx="5011358" cy="4189025"/>
          </a:xfrm>
          <a:prstGeom prst="rect">
            <a:avLst/>
          </a:prstGeom>
        </p:spPr>
      </p:pic>
    </p:spTree>
    <p:extLst>
      <p:ext uri="{BB962C8B-B14F-4D97-AF65-F5344CB8AC3E}">
        <p14:creationId xmlns:p14="http://schemas.microsoft.com/office/powerpoint/2010/main" val="18399195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110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5267383-745B-427A-B544-13BAF93F3B0B}"/>
              </a:ext>
            </a:extLst>
          </p:cNvPr>
          <p:cNvCxnSpPr>
            <a:stCxn id="76" idx="2"/>
          </p:cNvCxnSpPr>
          <p:nvPr/>
        </p:nvCxnSpPr>
        <p:spPr>
          <a:xfrm>
            <a:off x="5862078" y="4918960"/>
            <a:ext cx="7780" cy="501072"/>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070264-383E-44B3-B716-08B1593B0818}"/>
              </a:ext>
            </a:extLst>
          </p:cNvPr>
          <p:cNvCxnSpPr/>
          <p:nvPr/>
        </p:nvCxnSpPr>
        <p:spPr>
          <a:xfrm flipV="1">
            <a:off x="6002594" y="4977581"/>
            <a:ext cx="0" cy="405580"/>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75444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 – with comments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111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65486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2820629" y="340020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542589"/>
            <a:ext cx="1614948" cy="33763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Git-webhook</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583549" y="2279260"/>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655274"/>
            <a:ext cx="1305233" cy="3570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36166" y="2721712"/>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314163"/>
            <a:ext cx="1305233" cy="3389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4012299"/>
            <a:ext cx="2" cy="228602"/>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a:cxnSpLocks/>
            <a:stCxn id="6" idx="1"/>
          </p:cNvCxnSpPr>
          <p:nvPr/>
        </p:nvCxnSpPr>
        <p:spPr>
          <a:xfrm flipH="1">
            <a:off x="2101645" y="3693480"/>
            <a:ext cx="718984" cy="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BC7D1247-6AD7-4DD0-A6CD-6C7042070A1C}"/>
              </a:ext>
            </a:extLst>
          </p:cNvPr>
          <p:cNvSpPr/>
          <p:nvPr/>
        </p:nvSpPr>
        <p:spPr>
          <a:xfrm>
            <a:off x="654863" y="4332410"/>
            <a:ext cx="1305233" cy="586550"/>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 Form</a:t>
            </a:r>
          </a:p>
        </p:txBody>
      </p:sp>
      <p:sp>
        <p:nvSpPr>
          <p:cNvPr id="34" name="Rectangle: Rounded Corners 33">
            <a:extLst>
              <a:ext uri="{FF2B5EF4-FFF2-40B4-BE49-F238E27FC236}">
                <a16:creationId xmlns:a16="http://schemas.microsoft.com/office/drawing/2014/main" id="{9421E5B3-CB15-468F-BE3E-A68D25986B46}"/>
              </a:ext>
            </a:extLst>
          </p:cNvPr>
          <p:cNvSpPr/>
          <p:nvPr/>
        </p:nvSpPr>
        <p:spPr>
          <a:xfrm>
            <a:off x="2300748" y="5500351"/>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Comment-post</a:t>
            </a:r>
          </a:p>
        </p:txBody>
      </p:sp>
      <p:sp>
        <p:nvSpPr>
          <p:cNvPr id="35" name="Rectangle: Rounded Corners 34">
            <a:extLst>
              <a:ext uri="{FF2B5EF4-FFF2-40B4-BE49-F238E27FC236}">
                <a16:creationId xmlns:a16="http://schemas.microsoft.com/office/drawing/2014/main" id="{DAFB32B0-C3EA-4A89-AB98-4679D96820AE}"/>
              </a:ext>
            </a:extLst>
          </p:cNvPr>
          <p:cNvSpPr/>
          <p:nvPr/>
        </p:nvSpPr>
        <p:spPr>
          <a:xfrm>
            <a:off x="5038012" y="5496745"/>
            <a:ext cx="1614948" cy="58655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DynamoDB</a:t>
            </a:r>
          </a:p>
        </p:txBody>
      </p:sp>
      <p:sp>
        <p:nvSpPr>
          <p:cNvPr id="36" name="Rectangle: Rounded Corners 35">
            <a:extLst>
              <a:ext uri="{FF2B5EF4-FFF2-40B4-BE49-F238E27FC236}">
                <a16:creationId xmlns:a16="http://schemas.microsoft.com/office/drawing/2014/main" id="{68DC128A-83A3-4B4D-82D9-2FD0E79C1360}"/>
              </a:ext>
            </a:extLst>
          </p:cNvPr>
          <p:cNvSpPr/>
          <p:nvPr/>
        </p:nvSpPr>
        <p:spPr>
          <a:xfrm>
            <a:off x="2363430" y="4346158"/>
            <a:ext cx="1614948" cy="572802"/>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cxnSp>
        <p:nvCxnSpPr>
          <p:cNvPr id="38" name="Straight Arrow Connector 37">
            <a:extLst>
              <a:ext uri="{FF2B5EF4-FFF2-40B4-BE49-F238E27FC236}">
                <a16:creationId xmlns:a16="http://schemas.microsoft.com/office/drawing/2014/main" id="{784CC485-C938-471F-ADCC-580B8851E1E9}"/>
              </a:ext>
            </a:extLst>
          </p:cNvPr>
          <p:cNvCxnSpPr>
            <a:cxnSpLocks/>
            <a:stCxn id="4" idx="2"/>
          </p:cNvCxnSpPr>
          <p:nvPr/>
        </p:nvCxnSpPr>
        <p:spPr>
          <a:xfrm>
            <a:off x="1307480" y="3919306"/>
            <a:ext cx="0" cy="29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21BB6A-576E-4005-B0F5-0FC7031356DB}"/>
              </a:ext>
            </a:extLst>
          </p:cNvPr>
          <p:cNvCxnSpPr>
            <a:cxnSpLocks/>
            <a:stCxn id="30" idx="3"/>
          </p:cNvCxnSpPr>
          <p:nvPr/>
        </p:nvCxnSpPr>
        <p:spPr>
          <a:xfrm>
            <a:off x="1960096" y="4625685"/>
            <a:ext cx="3406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9B5C84-F1ED-405C-B86C-63973F5C8490}"/>
              </a:ext>
            </a:extLst>
          </p:cNvPr>
          <p:cNvCxnSpPr>
            <a:cxnSpLocks/>
            <a:stCxn id="36" idx="2"/>
          </p:cNvCxnSpPr>
          <p:nvPr/>
        </p:nvCxnSpPr>
        <p:spPr>
          <a:xfrm>
            <a:off x="3170904" y="4918960"/>
            <a:ext cx="0" cy="394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1481BBF-6B43-4CD2-9B2D-5D4C4058B457}"/>
              </a:ext>
            </a:extLst>
          </p:cNvPr>
          <p:cNvCxnSpPr>
            <a:cxnSpLocks/>
            <a:stCxn id="34" idx="3"/>
          </p:cNvCxnSpPr>
          <p:nvPr/>
        </p:nvCxnSpPr>
        <p:spPr>
          <a:xfrm>
            <a:off x="4229097" y="5790020"/>
            <a:ext cx="6231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89660C9-5771-4F7D-8DD1-4BC5CEF1F094}"/>
              </a:ext>
            </a:extLst>
          </p:cNvPr>
          <p:cNvSpPr/>
          <p:nvPr/>
        </p:nvSpPr>
        <p:spPr>
          <a:xfrm>
            <a:off x="7461876" y="5313818"/>
            <a:ext cx="1614948" cy="836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Dynamo-stream</a:t>
            </a:r>
          </a:p>
        </p:txBody>
      </p:sp>
      <p:cxnSp>
        <p:nvCxnSpPr>
          <p:cNvPr id="47" name="Straight Arrow Connector 46">
            <a:extLst>
              <a:ext uri="{FF2B5EF4-FFF2-40B4-BE49-F238E27FC236}">
                <a16:creationId xmlns:a16="http://schemas.microsoft.com/office/drawing/2014/main" id="{A480958D-28E1-4DE6-8420-09ADFBF86170}"/>
              </a:ext>
            </a:extLst>
          </p:cNvPr>
          <p:cNvCxnSpPr>
            <a:cxnSpLocks/>
            <a:stCxn id="35" idx="3"/>
          </p:cNvCxnSpPr>
          <p:nvPr/>
        </p:nvCxnSpPr>
        <p:spPr>
          <a:xfrm>
            <a:off x="6652960" y="5790020"/>
            <a:ext cx="61062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41AE5D1-17AA-482C-8E3D-714EACA03291}"/>
              </a:ext>
            </a:extLst>
          </p:cNvPr>
          <p:cNvCxnSpPr>
            <a:cxnSpLocks/>
            <a:stCxn id="45" idx="0"/>
          </p:cNvCxnSpPr>
          <p:nvPr/>
        </p:nvCxnSpPr>
        <p:spPr>
          <a:xfrm flipV="1">
            <a:off x="8269350" y="5029200"/>
            <a:ext cx="0" cy="28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5BA432C-14D3-4514-AC99-B82C0E0F8E89}"/>
              </a:ext>
            </a:extLst>
          </p:cNvPr>
          <p:cNvCxnSpPr>
            <a:cxnSpLocks/>
            <a:endCxn id="9" idx="2"/>
          </p:cNvCxnSpPr>
          <p:nvPr/>
        </p:nvCxnSpPr>
        <p:spPr>
          <a:xfrm rot="10800000">
            <a:off x="2820629" y="2445990"/>
            <a:ext cx="5401188" cy="341397"/>
          </a:xfrm>
          <a:prstGeom prst="bentConnector2">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55BDC27-610E-4426-BD5D-E06754F88FD1}"/>
              </a:ext>
            </a:extLst>
          </p:cNvPr>
          <p:cNvCxnSpPr>
            <a:cxnSpLocks/>
          </p:cNvCxnSpPr>
          <p:nvPr/>
        </p:nvCxnSpPr>
        <p:spPr>
          <a:xfrm rot="10800000" flipH="1" flipV="1">
            <a:off x="2212258" y="2289251"/>
            <a:ext cx="5371291" cy="305219"/>
          </a:xfrm>
          <a:prstGeom prst="bentConnector3">
            <a:avLst>
              <a:gd name="adj1" fmla="val -4256"/>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93EB9920-44A7-4764-A2B2-EFC7314B01B7}"/>
              </a:ext>
            </a:extLst>
          </p:cNvPr>
          <p:cNvSpPr/>
          <p:nvPr/>
        </p:nvSpPr>
        <p:spPr>
          <a:xfrm>
            <a:off x="7616731" y="3024122"/>
            <a:ext cx="1305233" cy="357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Comment</a:t>
            </a:r>
          </a:p>
        </p:txBody>
      </p:sp>
      <p:cxnSp>
        <p:nvCxnSpPr>
          <p:cNvPr id="72" name="Straight Arrow Connector 71">
            <a:extLst>
              <a:ext uri="{FF2B5EF4-FFF2-40B4-BE49-F238E27FC236}">
                <a16:creationId xmlns:a16="http://schemas.microsoft.com/office/drawing/2014/main" id="{A163FA26-6FA1-4DBC-9F21-700CC7F7F78F}"/>
              </a:ext>
            </a:extLst>
          </p:cNvPr>
          <p:cNvCxnSpPr>
            <a:cxnSpLocks/>
          </p:cNvCxnSpPr>
          <p:nvPr/>
        </p:nvCxnSpPr>
        <p:spPr>
          <a:xfrm>
            <a:off x="8269348" y="3400205"/>
            <a:ext cx="0" cy="1984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Rectangle: Rounded Corners 75">
            <a:extLst>
              <a:ext uri="{FF2B5EF4-FFF2-40B4-BE49-F238E27FC236}">
                <a16:creationId xmlns:a16="http://schemas.microsoft.com/office/drawing/2014/main" id="{4632DB5D-2654-4885-8CAF-A3DFE91A24D4}"/>
              </a:ext>
            </a:extLst>
          </p:cNvPr>
          <p:cNvSpPr/>
          <p:nvPr/>
        </p:nvSpPr>
        <p:spPr>
          <a:xfrm>
            <a:off x="4897903" y="4339623"/>
            <a:ext cx="1928349" cy="57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Comment-get</a:t>
            </a:r>
          </a:p>
        </p:txBody>
      </p:sp>
      <p:cxnSp>
        <p:nvCxnSpPr>
          <p:cNvPr id="78" name="Straight Arrow Connector 77">
            <a:extLst>
              <a:ext uri="{FF2B5EF4-FFF2-40B4-BE49-F238E27FC236}">
                <a16:creationId xmlns:a16="http://schemas.microsoft.com/office/drawing/2014/main" id="{BA767BE1-0406-4FA4-B120-1F5B860DD22D}"/>
              </a:ext>
            </a:extLst>
          </p:cNvPr>
          <p:cNvCxnSpPr/>
          <p:nvPr/>
        </p:nvCxnSpPr>
        <p:spPr>
          <a:xfrm flipH="1">
            <a:off x="6826252" y="3202634"/>
            <a:ext cx="757297" cy="1038267"/>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D230EF8-B08C-4214-B1BB-3D0A99FE1E83}"/>
              </a:ext>
            </a:extLst>
          </p:cNvPr>
          <p:cNvCxnSpPr/>
          <p:nvPr/>
        </p:nvCxnSpPr>
        <p:spPr>
          <a:xfrm flipV="1">
            <a:off x="6881561" y="3429000"/>
            <a:ext cx="682831" cy="917158"/>
          </a:xfrm>
          <a:prstGeom prst="straightConnector1">
            <a:avLst/>
          </a:prstGeom>
          <a:ln>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11C80FBE-8B96-4000-B1BB-BF733FA34723}"/>
              </a:ext>
            </a:extLst>
          </p:cNvPr>
          <p:cNvCxnSpPr>
            <a:cxnSpLocks/>
          </p:cNvCxnSpPr>
          <p:nvPr/>
        </p:nvCxnSpPr>
        <p:spPr>
          <a:xfrm rot="5400000" flipH="1">
            <a:off x="5980381" y="2138943"/>
            <a:ext cx="932205" cy="4641247"/>
          </a:xfrm>
          <a:prstGeom prst="bentConnector3">
            <a:avLst>
              <a:gd name="adj1" fmla="val -24523"/>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185608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390362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Adding comments to our static site</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are going to start adding additional functionality to our site.</a:t>
            </a:r>
            <a:endParaRPr lang="en-US" sz="1800" b="0" i="1"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use a lambda function to:</a:t>
            </a:r>
          </a:p>
          <a:p>
            <a:pPr marL="800100" lvl="1" indent="-342900"/>
            <a:r>
              <a:rPr lang="en-US" b="0" dirty="0">
                <a:latin typeface="Nirmala UI Semilight" panose="020B0402040204020203" pitchFamily="34" charset="0"/>
                <a:cs typeface="Nirmala UI Semilight" panose="020B0402040204020203" pitchFamily="34" charset="0"/>
              </a:rPr>
              <a:t>Receive form submissions.</a:t>
            </a:r>
          </a:p>
          <a:p>
            <a:pPr marL="800100" lvl="1" indent="-342900"/>
            <a:r>
              <a:rPr lang="en-US" dirty="0">
                <a:latin typeface="Nirmala UI Semilight" panose="020B0402040204020203" pitchFamily="34" charset="0"/>
                <a:cs typeface="Nirmala UI Semilight" panose="020B0402040204020203" pitchFamily="34" charset="0"/>
              </a:rPr>
              <a:t>Add </a:t>
            </a:r>
            <a:r>
              <a:rPr lang="en-US" b="0" dirty="0">
                <a:latin typeface="Nirmala UI Semilight" panose="020B0402040204020203" pitchFamily="34" charset="0"/>
                <a:cs typeface="Nirmala UI Semilight" panose="020B0402040204020203" pitchFamily="34" charset="0"/>
              </a:rPr>
              <a:t>them to a Dynamo DB table.</a:t>
            </a:r>
          </a:p>
          <a:p>
            <a:pPr marL="800100" lvl="1" indent="-342900"/>
            <a:r>
              <a:rPr lang="en-US" b="0" dirty="0">
                <a:latin typeface="Nirmala UI Semilight" panose="020B0402040204020203" pitchFamily="34" charset="0"/>
                <a:cs typeface="Nirmala UI Semilight" panose="020B0402040204020203" pitchFamily="34" charset="0"/>
              </a:rPr>
              <a:t>Create a static file of comments that will be added to our Hugo template when rendered.</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636842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1.5 -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This time, we used JS code in our HTML site to submit our form as JSON to the API Gateway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used a DynamoDB event to trigger the recompiling and deployment of our static site. We could have called the function to do that via the Lambda function that saved the comment in DynamoDB but using the event system in AWS is a cleaner and more effective way to build process pipelines.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needed to edit a comment in the table or manipulate it in any way, the events would wire and guarantee our site is up-to-date even if they didn’t come in from the form function. We have less places we need to glue things together with code.</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7475715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6999-193B-43A4-B8A7-656E95BFAAAF}"/>
              </a:ext>
            </a:extLst>
          </p:cNvPr>
          <p:cNvSpPr>
            <a:spLocks noGrp="1"/>
          </p:cNvSpPr>
          <p:nvPr>
            <p:ph type="title"/>
          </p:nvPr>
        </p:nvSpPr>
        <p:spPr>
          <a:xfrm>
            <a:off x="607934" y="1933599"/>
            <a:ext cx="10472816" cy="1198618"/>
          </a:xfrm>
        </p:spPr>
        <p:txBody>
          <a:bodyPr>
            <a:normAutofit fontScale="90000"/>
          </a:bodyPr>
          <a:lstStyle/>
          <a:p>
            <a:r>
              <a:rPr lang="en-US" dirty="0"/>
              <a:t>How </a:t>
            </a:r>
            <a:r>
              <a:rPr lang="en-US" u="sng" dirty="0"/>
              <a:t>else</a:t>
            </a:r>
            <a:r>
              <a:rPr lang="en-US" dirty="0"/>
              <a:t> could we add comments?</a:t>
            </a:r>
          </a:p>
        </p:txBody>
      </p:sp>
      <p:sp>
        <p:nvSpPr>
          <p:cNvPr id="3" name="Content Placeholder 2">
            <a:extLst>
              <a:ext uri="{FF2B5EF4-FFF2-40B4-BE49-F238E27FC236}">
                <a16:creationId xmlns:a16="http://schemas.microsoft.com/office/drawing/2014/main" id="{67A3E005-2D72-4BDE-9DCF-BE629F1FDDCF}"/>
              </a:ext>
            </a:extLst>
          </p:cNvPr>
          <p:cNvSpPr>
            <a:spLocks noGrp="1"/>
          </p:cNvSpPr>
          <p:nvPr>
            <p:ph sz="quarter" idx="4"/>
          </p:nvPr>
        </p:nvSpPr>
        <p:spPr>
          <a:xfrm>
            <a:off x="607934" y="3414212"/>
            <a:ext cx="10015615" cy="1956205"/>
          </a:xfrm>
        </p:spPr>
        <p:txBody>
          <a:bodyPr/>
          <a:lstStyle/>
          <a:p>
            <a:r>
              <a:rPr lang="en-US" b="0" dirty="0">
                <a:latin typeface="Leelawadee" panose="020B0502040204020203" pitchFamily="34" charset="-34"/>
                <a:cs typeface="Leelawadee" panose="020B0502040204020203" pitchFamily="34" charset="-34"/>
              </a:rPr>
              <a:t>Now that we have a working comment system, and given what you know of Lambda, what other ways could we add the same functionality?</a:t>
            </a:r>
          </a:p>
          <a:p>
            <a:r>
              <a:rPr lang="en-US" b="0" dirty="0">
                <a:latin typeface="Leelawadee" panose="020B0502040204020203" pitchFamily="34" charset="-34"/>
                <a:cs typeface="Leelawadee" panose="020B0502040204020203" pitchFamily="34" charset="-34"/>
              </a:rPr>
              <a:t>What if we wanted to add more functionality?</a:t>
            </a:r>
          </a:p>
        </p:txBody>
      </p:sp>
      <p:sp>
        <p:nvSpPr>
          <p:cNvPr id="4" name="Slide Number Placeholder 3">
            <a:extLst>
              <a:ext uri="{FF2B5EF4-FFF2-40B4-BE49-F238E27FC236}">
                <a16:creationId xmlns:a16="http://schemas.microsoft.com/office/drawing/2014/main" id="{CB81EEB6-C3B0-4A35-9F81-4C127A69292F}"/>
              </a:ext>
            </a:extLst>
          </p:cNvPr>
          <p:cNvSpPr>
            <a:spLocks noGrp="1"/>
          </p:cNvSpPr>
          <p:nvPr>
            <p:ph type="sldNum" sz="quarter" idx="12"/>
          </p:nvPr>
        </p:nvSpPr>
        <p:spPr/>
        <p:txBody>
          <a:bodyPr/>
          <a:lstStyle/>
          <a:p>
            <a:fld id="{D99624C5-FDF6-4954-B8C3-64918F306FAA}" type="slidenum">
              <a:rPr lang="en-US" smtClean="0">
                <a:solidFill>
                  <a:schemeClr val="bg1"/>
                </a:solidFill>
              </a:rPr>
              <a:pPr/>
              <a:t>115</a:t>
            </a:fld>
            <a:endParaRPr lang="en-US" dirty="0">
              <a:solidFill>
                <a:schemeClr val="bg1"/>
              </a:solidFill>
            </a:endParaRPr>
          </a:p>
        </p:txBody>
      </p:sp>
      <p:sp>
        <p:nvSpPr>
          <p:cNvPr id="5" name="Footer Placeholder 4">
            <a:extLst>
              <a:ext uri="{FF2B5EF4-FFF2-40B4-BE49-F238E27FC236}">
                <a16:creationId xmlns:a16="http://schemas.microsoft.com/office/drawing/2014/main" id="{DDC840B1-6515-4A3B-8FD1-AC0DB721949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20470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2" y="865059"/>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Adding Features - </a:t>
            </a:r>
            <a:r>
              <a:rPr lang="en-US" dirty="0">
                <a:latin typeface="Leelawadee UI Semilight" panose="020B0402040204020203" pitchFamily="34" charset="-34"/>
                <a:cs typeface="Leelawadee UI Semilight" panose="020B0402040204020203" pitchFamily="34" charset="-34"/>
              </a:rPr>
              <a:t>Preventing breaking changes</a:t>
            </a:r>
          </a:p>
        </p:txBody>
      </p:sp>
      <p:sp>
        <p:nvSpPr>
          <p:cNvPr id="7" name="Content Placeholder 6"/>
          <p:cNvSpPr>
            <a:spLocks noGrp="1"/>
          </p:cNvSpPr>
          <p:nvPr>
            <p:ph idx="1"/>
          </p:nvPr>
        </p:nvSpPr>
        <p:spPr>
          <a:xfrm>
            <a:off x="592182" y="1547460"/>
            <a:ext cx="8273144"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dirty="0">
                <a:latin typeface="Nirmala UI Semilight" panose="020B0402040204020203" pitchFamily="34" charset="0"/>
                <a:cs typeface="Nirmala UI Semilight" panose="020B0402040204020203" pitchFamily="34" charset="0"/>
              </a:rPr>
              <a:t>Every time we upload new code, the function is immediately replaced. </a:t>
            </a:r>
          </a:p>
          <a:p>
            <a:r>
              <a:rPr lang="en-US" b="0" dirty="0">
                <a:latin typeface="Nirmala UI Semilight" panose="020B0402040204020203" pitchFamily="34" charset="0"/>
                <a:cs typeface="Nirmala UI Semilight" panose="020B0402040204020203" pitchFamily="34" charset="0"/>
              </a:rPr>
              <a:t>Even with great unit and integration tests this is still a risk in large production systems.</a:t>
            </a:r>
          </a:p>
          <a:p>
            <a:r>
              <a:rPr lang="en-US" sz="1800" b="0" dirty="0">
                <a:latin typeface="Nirmala UI Semilight" panose="020B0402040204020203" pitchFamily="34" charset="0"/>
                <a:cs typeface="Nirmala UI Semilight" panose="020B0402040204020203" pitchFamily="34" charset="0"/>
              </a:rPr>
              <a:t>There is a way we can roll out new code in a controlled manner, using function aliases.</a:t>
            </a: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116</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3508780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Function Aliases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Aliases allow you to point at a named stable version of a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can be used to create API versions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Aliases can also be used for Canary deployments with percentage traffic shifting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dynamically change the % of traffic going to each version in a named alias</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78DD33A7-132A-474C-AB8E-EF5F4CD17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573" y="1751933"/>
            <a:ext cx="2814794" cy="3961324"/>
          </a:xfrm>
          <a:prstGeom prst="rect">
            <a:avLst/>
          </a:prstGeom>
        </p:spPr>
      </p:pic>
    </p:spTree>
    <p:extLst>
      <p:ext uri="{BB962C8B-B14F-4D97-AF65-F5344CB8AC3E}">
        <p14:creationId xmlns:p14="http://schemas.microsoft.com/office/powerpoint/2010/main" val="287491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Tree>
    <p:extLst>
      <p:ext uri="{BB962C8B-B14F-4D97-AF65-F5344CB8AC3E}">
        <p14:creationId xmlns:p14="http://schemas.microsoft.com/office/powerpoint/2010/main" val="1352847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119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662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717" y="940526"/>
            <a:ext cx="6096001" cy="583792"/>
          </a:xfrm>
        </p:spPr>
        <p:txBody>
          <a:bodyPr>
            <a:normAutofit/>
          </a:bodyPr>
          <a:lstStyle/>
          <a:p>
            <a:r>
              <a:rPr lang="en-US" sz="3200" dirty="0">
                <a:latin typeface="Leelawadee UI Semilight" panose="020B0402040204020203" pitchFamily="34" charset="-34"/>
                <a:cs typeface="Leelawadee UI Semilight" panose="020B0402040204020203" pitchFamily="34" charset="-34"/>
              </a:rPr>
              <a:t>Google Cloud Functions</a:t>
            </a:r>
          </a:p>
        </p:txBody>
      </p:sp>
      <p:sp>
        <p:nvSpPr>
          <p:cNvPr id="7" name="Content Placeholder 6"/>
          <p:cNvSpPr>
            <a:spLocks noGrp="1"/>
          </p:cNvSpPr>
          <p:nvPr>
            <p:ph sz="half" idx="2"/>
          </p:nvPr>
        </p:nvSpPr>
        <p:spPr>
          <a:xfrm>
            <a:off x="6828822"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Google Cloud Functions?</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Google Cloud announced a Lambda competitor named “Cloud Functions” in April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Cloud Functions currently supports </a:t>
            </a:r>
            <a:r>
              <a:rPr lang="en-US" sz="1800" dirty="0">
                <a:latin typeface="Nirmala UI Semilight" panose="020B0402040204020203" pitchFamily="34" charset="0"/>
                <a:cs typeface="Nirmala UI Semilight" panose="020B0402040204020203" pitchFamily="34" charset="0"/>
              </a:rPr>
              <a:t>Python, Node.js, </a:t>
            </a:r>
            <a:r>
              <a:rPr lang="en-US" sz="1800" b="0" dirty="0">
                <a:latin typeface="Nirmala UI Semilight" panose="020B0402040204020203" pitchFamily="34" charset="0"/>
                <a:cs typeface="Nirmala UI Semilight" panose="020B0402040204020203" pitchFamily="34" charset="0"/>
              </a:rPr>
              <a:t>and </a:t>
            </a:r>
            <a:r>
              <a:rPr lang="en-US" sz="1800" dirty="0">
                <a:latin typeface="Nirmala UI Semilight" panose="020B0402040204020203" pitchFamily="34" charset="0"/>
                <a:cs typeface="Nirmala UI Semilight" panose="020B0402040204020203" pitchFamily="34" charset="0"/>
              </a:rPr>
              <a:t>Go.</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least feature rich product among the large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providers.</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https://cloud.google.com/functions/</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12</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62617E61-6ACE-4E3D-A9F2-BEA2D42B0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913" y="1524318"/>
            <a:ext cx="4685371" cy="4685371"/>
          </a:xfrm>
          <a:prstGeom prst="rect">
            <a:avLst/>
          </a:prstGeom>
        </p:spPr>
      </p:pic>
    </p:spTree>
    <p:extLst>
      <p:ext uri="{BB962C8B-B14F-4D97-AF65-F5344CB8AC3E}">
        <p14:creationId xmlns:p14="http://schemas.microsoft.com/office/powerpoint/2010/main" val="5061932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EC5A31A-9299-4A65-A4B5-471C3A87438B}"/>
              </a:ext>
            </a:extLst>
          </p:cNvPr>
          <p:cNvSpPr/>
          <p:nvPr/>
        </p:nvSpPr>
        <p:spPr>
          <a:xfrm>
            <a:off x="4232787" y="25650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4" name="Rectangle: Rounded Corners 13">
            <a:extLst>
              <a:ext uri="{FF2B5EF4-FFF2-40B4-BE49-F238E27FC236}">
                <a16:creationId xmlns:a16="http://schemas.microsoft.com/office/drawing/2014/main" id="{32247F51-21BE-4E0E-ABC4-AC2E48AAB75F}"/>
              </a:ext>
            </a:extLst>
          </p:cNvPr>
          <p:cNvSpPr/>
          <p:nvPr/>
        </p:nvSpPr>
        <p:spPr>
          <a:xfrm>
            <a:off x="4385187" y="27174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5" name="Rectangle: Rounded Corners 14">
            <a:extLst>
              <a:ext uri="{FF2B5EF4-FFF2-40B4-BE49-F238E27FC236}">
                <a16:creationId xmlns:a16="http://schemas.microsoft.com/office/drawing/2014/main" id="{687F3E09-2E6C-4397-AD0F-2D148878F122}"/>
              </a:ext>
            </a:extLst>
          </p:cNvPr>
          <p:cNvSpPr/>
          <p:nvPr/>
        </p:nvSpPr>
        <p:spPr>
          <a:xfrm>
            <a:off x="4537587" y="28698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cxnSp>
        <p:nvCxnSpPr>
          <p:cNvPr id="18" name="Straight Arrow Connector 17">
            <a:extLst>
              <a:ext uri="{FF2B5EF4-FFF2-40B4-BE49-F238E27FC236}">
                <a16:creationId xmlns:a16="http://schemas.microsoft.com/office/drawing/2014/main" id="{27F0C1D2-C584-4371-B7CF-283999AC2894}"/>
              </a:ext>
            </a:extLst>
          </p:cNvPr>
          <p:cNvCxnSpPr>
            <a:stCxn id="9" idx="3"/>
          </p:cNvCxnSpPr>
          <p:nvPr/>
        </p:nvCxnSpPr>
        <p:spPr>
          <a:xfrm flipV="1">
            <a:off x="3311013" y="3292601"/>
            <a:ext cx="730045" cy="110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7FE591-0AF0-4A47-91B9-38038B105BCB}"/>
              </a:ext>
            </a:extLst>
          </p:cNvPr>
          <p:cNvCxnSpPr>
            <a:stCxn id="9" idx="3"/>
          </p:cNvCxnSpPr>
          <p:nvPr/>
        </p:nvCxnSpPr>
        <p:spPr>
          <a:xfrm flipV="1">
            <a:off x="3311013" y="3368802"/>
            <a:ext cx="885224" cy="103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71A531-92CF-4766-A1FD-7B185212EE8E}"/>
              </a:ext>
            </a:extLst>
          </p:cNvPr>
          <p:cNvCxnSpPr>
            <a:stCxn id="9" idx="3"/>
          </p:cNvCxnSpPr>
          <p:nvPr/>
        </p:nvCxnSpPr>
        <p:spPr>
          <a:xfrm flipV="1">
            <a:off x="3311013" y="3487713"/>
            <a:ext cx="1185107" cy="91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5ECEED-F0A2-4315-890D-01584A7C12CC}"/>
              </a:ext>
            </a:extLst>
          </p:cNvPr>
          <p:cNvSpPr txBox="1"/>
          <p:nvPr/>
        </p:nvSpPr>
        <p:spPr>
          <a:xfrm>
            <a:off x="4225734" y="3655462"/>
            <a:ext cx="646331" cy="369332"/>
          </a:xfrm>
          <a:prstGeom prst="rect">
            <a:avLst/>
          </a:prstGeom>
          <a:noFill/>
        </p:spPr>
        <p:txBody>
          <a:bodyPr wrap="none" rtlCol="0">
            <a:spAutoFit/>
          </a:bodyPr>
          <a:lstStyle/>
          <a:p>
            <a:r>
              <a:rPr lang="en-US" dirty="0"/>
              <a:t>75%</a:t>
            </a:r>
          </a:p>
        </p:txBody>
      </p:sp>
    </p:spTree>
    <p:extLst>
      <p:ext uri="{BB962C8B-B14F-4D97-AF65-F5344CB8AC3E}">
        <p14:creationId xmlns:p14="http://schemas.microsoft.com/office/powerpoint/2010/main" val="14958111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Adding Features: Canary Deployment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Canary deployments allow you to pass a percentage of traffic to a new function version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there are errors you can reduce the amount of traffic going to the new version to troubleshoot or roll it back completely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If any users are impacted the blast radius is greatly reduced, you can “test” functions in production before doing a full transition</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3" name="Arrow: Right 2">
            <a:extLst>
              <a:ext uri="{FF2B5EF4-FFF2-40B4-BE49-F238E27FC236}">
                <a16:creationId xmlns:a16="http://schemas.microsoft.com/office/drawing/2014/main" id="{0B54DE3E-1FFF-4CB2-9BA7-4A6306EC9E43}"/>
              </a:ext>
            </a:extLst>
          </p:cNvPr>
          <p:cNvSpPr/>
          <p:nvPr/>
        </p:nvSpPr>
        <p:spPr>
          <a:xfrm>
            <a:off x="486697" y="3157408"/>
            <a:ext cx="1290483" cy="57518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Traffic</a:t>
            </a:r>
          </a:p>
        </p:txBody>
      </p:sp>
      <p:sp>
        <p:nvSpPr>
          <p:cNvPr id="8" name="Rectangle: Rounded Corners 7">
            <a:extLst>
              <a:ext uri="{FF2B5EF4-FFF2-40B4-BE49-F238E27FC236}">
                <a16:creationId xmlns:a16="http://schemas.microsoft.com/office/drawing/2014/main" id="{9AA6F4EE-3C8C-4E3D-A928-D1AF45E170E5}"/>
              </a:ext>
            </a:extLst>
          </p:cNvPr>
          <p:cNvSpPr/>
          <p:nvPr/>
        </p:nvSpPr>
        <p:spPr>
          <a:xfrm>
            <a:off x="2101645" y="3157409"/>
            <a:ext cx="1209368" cy="5751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B6DE3608-6E9B-40A6-B49B-690F0E0BB98D}"/>
              </a:ext>
            </a:extLst>
          </p:cNvPr>
          <p:cNvSpPr/>
          <p:nvPr/>
        </p:nvSpPr>
        <p:spPr>
          <a:xfrm>
            <a:off x="2101645" y="4113038"/>
            <a:ext cx="1209368" cy="5751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Alias</a:t>
            </a:r>
          </a:p>
        </p:txBody>
      </p:sp>
      <p:cxnSp>
        <p:nvCxnSpPr>
          <p:cNvPr id="11" name="Straight Arrow Connector 10">
            <a:extLst>
              <a:ext uri="{FF2B5EF4-FFF2-40B4-BE49-F238E27FC236}">
                <a16:creationId xmlns:a16="http://schemas.microsoft.com/office/drawing/2014/main" id="{5FA2BABC-A681-4469-A123-10FFCD179346}"/>
              </a:ext>
            </a:extLst>
          </p:cNvPr>
          <p:cNvCxnSpPr>
            <a:stCxn id="8" idx="2"/>
          </p:cNvCxnSpPr>
          <p:nvPr/>
        </p:nvCxnSpPr>
        <p:spPr>
          <a:xfrm>
            <a:off x="2706329" y="3732595"/>
            <a:ext cx="0" cy="271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0EC5A31A-9299-4A65-A4B5-471C3A87438B}"/>
              </a:ext>
            </a:extLst>
          </p:cNvPr>
          <p:cNvSpPr/>
          <p:nvPr/>
        </p:nvSpPr>
        <p:spPr>
          <a:xfrm>
            <a:off x="4232787" y="25650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4" name="Rectangle: Rounded Corners 13">
            <a:extLst>
              <a:ext uri="{FF2B5EF4-FFF2-40B4-BE49-F238E27FC236}">
                <a16:creationId xmlns:a16="http://schemas.microsoft.com/office/drawing/2014/main" id="{32247F51-21BE-4E0E-ABC4-AC2E48AAB75F}"/>
              </a:ext>
            </a:extLst>
          </p:cNvPr>
          <p:cNvSpPr/>
          <p:nvPr/>
        </p:nvSpPr>
        <p:spPr>
          <a:xfrm>
            <a:off x="4385187" y="27174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5" name="Rectangle: Rounded Corners 14">
            <a:extLst>
              <a:ext uri="{FF2B5EF4-FFF2-40B4-BE49-F238E27FC236}">
                <a16:creationId xmlns:a16="http://schemas.microsoft.com/office/drawing/2014/main" id="{687F3E09-2E6C-4397-AD0F-2D148878F122}"/>
              </a:ext>
            </a:extLst>
          </p:cNvPr>
          <p:cNvSpPr/>
          <p:nvPr/>
        </p:nvSpPr>
        <p:spPr>
          <a:xfrm>
            <a:off x="4537587" y="2869815"/>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v1</a:t>
            </a:r>
          </a:p>
        </p:txBody>
      </p:sp>
      <p:sp>
        <p:nvSpPr>
          <p:cNvPr id="16" name="Rectangle: Rounded Corners 15">
            <a:extLst>
              <a:ext uri="{FF2B5EF4-FFF2-40B4-BE49-F238E27FC236}">
                <a16:creationId xmlns:a16="http://schemas.microsoft.com/office/drawing/2014/main" id="{D221CCCA-6C9D-467C-9187-567348CB26C2}"/>
              </a:ext>
            </a:extLst>
          </p:cNvPr>
          <p:cNvSpPr/>
          <p:nvPr/>
        </p:nvSpPr>
        <p:spPr>
          <a:xfrm>
            <a:off x="4232787" y="5126319"/>
            <a:ext cx="1209368" cy="575186"/>
          </a:xfrm>
          <a:prstGeom prst="round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v2</a:t>
            </a:r>
          </a:p>
        </p:txBody>
      </p:sp>
      <p:cxnSp>
        <p:nvCxnSpPr>
          <p:cNvPr id="18" name="Straight Arrow Connector 17">
            <a:extLst>
              <a:ext uri="{FF2B5EF4-FFF2-40B4-BE49-F238E27FC236}">
                <a16:creationId xmlns:a16="http://schemas.microsoft.com/office/drawing/2014/main" id="{27F0C1D2-C584-4371-B7CF-283999AC2894}"/>
              </a:ext>
            </a:extLst>
          </p:cNvPr>
          <p:cNvCxnSpPr>
            <a:stCxn id="9" idx="3"/>
          </p:cNvCxnSpPr>
          <p:nvPr/>
        </p:nvCxnSpPr>
        <p:spPr>
          <a:xfrm flipV="1">
            <a:off x="3311013" y="3292601"/>
            <a:ext cx="730045" cy="1108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F7FE591-0AF0-4A47-91B9-38038B105BCB}"/>
              </a:ext>
            </a:extLst>
          </p:cNvPr>
          <p:cNvCxnSpPr>
            <a:stCxn id="9" idx="3"/>
          </p:cNvCxnSpPr>
          <p:nvPr/>
        </p:nvCxnSpPr>
        <p:spPr>
          <a:xfrm flipV="1">
            <a:off x="3311013" y="3368802"/>
            <a:ext cx="885224" cy="1031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071A531-92CF-4766-A1FD-7B185212EE8E}"/>
              </a:ext>
            </a:extLst>
          </p:cNvPr>
          <p:cNvCxnSpPr>
            <a:stCxn id="9" idx="3"/>
          </p:cNvCxnSpPr>
          <p:nvPr/>
        </p:nvCxnSpPr>
        <p:spPr>
          <a:xfrm flipV="1">
            <a:off x="3311013" y="3487713"/>
            <a:ext cx="1185107" cy="91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48AF3C9-579D-4F0C-822E-A232BEA86BFF}"/>
              </a:ext>
            </a:extLst>
          </p:cNvPr>
          <p:cNvCxnSpPr>
            <a:stCxn id="9" idx="3"/>
          </p:cNvCxnSpPr>
          <p:nvPr/>
        </p:nvCxnSpPr>
        <p:spPr>
          <a:xfrm>
            <a:off x="3311013" y="4400631"/>
            <a:ext cx="825910" cy="1013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F5ECEED-F0A2-4315-890D-01584A7C12CC}"/>
              </a:ext>
            </a:extLst>
          </p:cNvPr>
          <p:cNvSpPr txBox="1"/>
          <p:nvPr/>
        </p:nvSpPr>
        <p:spPr>
          <a:xfrm>
            <a:off x="4225734" y="3655462"/>
            <a:ext cx="646331" cy="369332"/>
          </a:xfrm>
          <a:prstGeom prst="rect">
            <a:avLst/>
          </a:prstGeom>
          <a:noFill/>
        </p:spPr>
        <p:txBody>
          <a:bodyPr wrap="none" rtlCol="0">
            <a:spAutoFit/>
          </a:bodyPr>
          <a:lstStyle/>
          <a:p>
            <a:r>
              <a:rPr lang="en-US" dirty="0"/>
              <a:t>75%</a:t>
            </a:r>
          </a:p>
        </p:txBody>
      </p:sp>
      <p:sp>
        <p:nvSpPr>
          <p:cNvPr id="26" name="TextBox 25">
            <a:extLst>
              <a:ext uri="{FF2B5EF4-FFF2-40B4-BE49-F238E27FC236}">
                <a16:creationId xmlns:a16="http://schemas.microsoft.com/office/drawing/2014/main" id="{2CDBF25E-CD89-4A15-9CE4-FAFD2EACBEB2}"/>
              </a:ext>
            </a:extLst>
          </p:cNvPr>
          <p:cNvSpPr txBox="1"/>
          <p:nvPr/>
        </p:nvSpPr>
        <p:spPr>
          <a:xfrm>
            <a:off x="3355398" y="5127558"/>
            <a:ext cx="646331" cy="369332"/>
          </a:xfrm>
          <a:prstGeom prst="rect">
            <a:avLst/>
          </a:prstGeom>
          <a:noFill/>
        </p:spPr>
        <p:txBody>
          <a:bodyPr wrap="none" rtlCol="0">
            <a:spAutoFit/>
          </a:bodyPr>
          <a:lstStyle/>
          <a:p>
            <a:r>
              <a:rPr lang="en-US" dirty="0"/>
              <a:t>25%</a:t>
            </a:r>
          </a:p>
        </p:txBody>
      </p:sp>
    </p:spTree>
    <p:extLst>
      <p:ext uri="{BB962C8B-B14F-4D97-AF65-F5344CB8AC3E}">
        <p14:creationId xmlns:p14="http://schemas.microsoft.com/office/powerpoint/2010/main" val="7407745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fontScale="90000"/>
          </a:bodyPr>
          <a:lstStyle/>
          <a:p>
            <a:r>
              <a:rPr lang="en-US" b="1" dirty="0">
                <a:solidFill>
                  <a:schemeClr val="tx1"/>
                </a:solidFill>
                <a:latin typeface="Leelawadee UI Semilight" panose="020B0402040204020203" pitchFamily="34" charset="-34"/>
                <a:cs typeface="Leelawadee UI Semilight" panose="020B0402040204020203" pitchFamily="34" charset="-34"/>
              </a:rPr>
              <a:t>Lab 1.6 – </a:t>
            </a:r>
            <a:r>
              <a:rPr lang="en-US" dirty="0">
                <a:latin typeface="Leelawadee UI Semilight" panose="020B0402040204020203" pitchFamily="34" charset="-34"/>
                <a:cs typeface="Leelawadee UI Semilight" panose="020B0402040204020203" pitchFamily="34" charset="-34"/>
              </a:rPr>
              <a:t>Deploy a new comment rendering function with a canary</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are going to change the display of our comments and deploy it using a canary system and then test it using the command line.</a:t>
            </a:r>
            <a:endParaRPr lang="en-US" sz="1800" b="0" i="1"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use a function aliases to:</a:t>
            </a:r>
          </a:p>
          <a:p>
            <a:pPr marL="800100" lvl="1" indent="-342900"/>
            <a:r>
              <a:rPr lang="en-US" b="0" dirty="0">
                <a:latin typeface="Nirmala UI Semilight" panose="020B0402040204020203" pitchFamily="34" charset="0"/>
                <a:cs typeface="Nirmala UI Semilight" panose="020B0402040204020203" pitchFamily="34" charset="0"/>
              </a:rPr>
              <a:t>Deploy a new function with a 50% traffic split</a:t>
            </a:r>
          </a:p>
          <a:p>
            <a:pPr marL="800100" lvl="1" indent="-342900"/>
            <a:r>
              <a:rPr lang="en-US" dirty="0">
                <a:latin typeface="Nirmala UI Semilight" panose="020B0402040204020203" pitchFamily="34" charset="0"/>
                <a:cs typeface="Nirmala UI Semilight" panose="020B0402040204020203" pitchFamily="34" charset="0"/>
              </a:rPr>
              <a:t>Configure the API Gateway to use the new alias</a:t>
            </a:r>
            <a:endParaRPr lang="en-US" b="0" dirty="0">
              <a:latin typeface="Nirmala UI Semilight" panose="020B0402040204020203" pitchFamily="34" charset="0"/>
              <a:cs typeface="Nirmala UI Semilight" panose="020B0402040204020203" pitchFamily="34" charset="0"/>
            </a:endParaRP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200535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2" y="865058"/>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1.6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0892" y="1547459"/>
            <a:ext cx="9187542" cy="423503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created a new “prod” alias for our function and set the traffic weighting to 50%</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changed the API gateway to use the new alias via the UI</a:t>
            </a:r>
          </a:p>
          <a:p>
            <a:pPr marL="800100" lvl="1" indent="-342900"/>
            <a:r>
              <a:rPr lang="en-US" dirty="0">
                <a:latin typeface="Nirmala UI Semilight" panose="020B0402040204020203" pitchFamily="34" charset="0"/>
                <a:cs typeface="Nirmala UI Semilight" panose="020B0402040204020203" pitchFamily="34" charset="0"/>
              </a:rPr>
              <a:t>Why didn’t we use the CLI? The CLI requires enough steps that the lab gets very complicated. You are free to use some extra time to look at the CLI process, we will do the same thing in a simpler format tomorrow using a framework</a:t>
            </a: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tested our remote function using a curl command through the API gateway</a:t>
            </a:r>
          </a:p>
          <a:p>
            <a:pPr marL="342900" indent="-342900"/>
            <a:endParaRPr lang="en-US"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547352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93101B-2B56-A148-BD37-88833389B2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13"/>
            <a:ext cx="12186116" cy="6861313"/>
          </a:xfrm>
          <a:prstGeom prst="rect">
            <a:avLst/>
          </a:prstGeom>
        </p:spPr>
      </p:pic>
      <p:sp>
        <p:nvSpPr>
          <p:cNvPr id="5" name="Slide Number Placeholder 4">
            <a:extLst>
              <a:ext uri="{FF2B5EF4-FFF2-40B4-BE49-F238E27FC236}">
                <a16:creationId xmlns:a16="http://schemas.microsoft.com/office/drawing/2014/main" id="{55F5C7D0-AED5-3C4E-BC9B-C3D8782B013C}"/>
              </a:ext>
            </a:extLst>
          </p:cNvPr>
          <p:cNvSpPr>
            <a:spLocks noGrp="1"/>
          </p:cNvSpPr>
          <p:nvPr>
            <p:ph type="sldNum" sz="quarter" idx="12"/>
          </p:nvPr>
        </p:nvSpPr>
        <p:spPr/>
        <p:txBody>
          <a:bodyPr/>
          <a:lstStyle/>
          <a:p>
            <a:fld id="{D99624C5-FDF6-4954-B8C3-64918F306FAA}" type="slidenum">
              <a:rPr lang="en-US" smtClean="0"/>
              <a:t>124</a:t>
            </a:fld>
            <a:endParaRPr lang="en-US" dirty="0"/>
          </a:p>
        </p:txBody>
      </p:sp>
      <p:sp>
        <p:nvSpPr>
          <p:cNvPr id="11" name="TextBox 10">
            <a:extLst>
              <a:ext uri="{FF2B5EF4-FFF2-40B4-BE49-F238E27FC236}">
                <a16:creationId xmlns:a16="http://schemas.microsoft.com/office/drawing/2014/main" id="{69A33D85-64E5-A248-8904-344F6468C53E}"/>
              </a:ext>
            </a:extLst>
          </p:cNvPr>
          <p:cNvSpPr txBox="1"/>
          <p:nvPr/>
        </p:nvSpPr>
        <p:spPr>
          <a:xfrm>
            <a:off x="276618" y="6097031"/>
            <a:ext cx="3683444" cy="400110"/>
          </a:xfrm>
          <a:prstGeom prst="rect">
            <a:avLst/>
          </a:prstGeom>
          <a:noFill/>
        </p:spPr>
        <p:txBody>
          <a:bodyPr wrap="none" rtlCol="0">
            <a:spAutoFit/>
          </a:bodyPr>
          <a:lstStyle/>
          <a:p>
            <a:r>
              <a:rPr lang="en-US" sz="2000" dirty="0">
                <a:solidFill>
                  <a:srgbClr val="E2902F"/>
                </a:solidFill>
                <a:latin typeface="Gadugi" panose="020B0502040204020203" pitchFamily="34" charset="0"/>
                <a:ea typeface="Calibri" panose="020F0502020204030204" pitchFamily="34" charset="0"/>
                <a:cs typeface="Leelawadee UI Semilight" panose="020B0402040204020203" pitchFamily="34" charset="-34"/>
              </a:rPr>
              <a:t>Develop a passion for learning.</a:t>
            </a:r>
            <a:endParaRPr lang="en-US" sz="1000" dirty="0">
              <a:solidFill>
                <a:srgbClr val="E2902F"/>
              </a:solidFill>
            </a:endParaRPr>
          </a:p>
        </p:txBody>
      </p:sp>
      <p:sp>
        <p:nvSpPr>
          <p:cNvPr id="8" name="Footer Placeholder 7">
            <a:extLst>
              <a:ext uri="{FF2B5EF4-FFF2-40B4-BE49-F238E27FC236}">
                <a16:creationId xmlns:a16="http://schemas.microsoft.com/office/drawing/2014/main" id="{0851DC23-1F97-E141-BB89-0AD0203F9A6A}"/>
              </a:ext>
            </a:extLst>
          </p:cNvPr>
          <p:cNvSpPr>
            <a:spLocks noGrp="1"/>
          </p:cNvSpPr>
          <p:nvPr>
            <p:ph type="ftr" sz="quarter" idx="11"/>
          </p:nvPr>
        </p:nvSpPr>
        <p:spPr>
          <a:xfrm>
            <a:off x="0" y="6575185"/>
            <a:ext cx="4572000" cy="283845"/>
          </a:xfrm>
        </p:spPr>
        <p:txBody>
          <a:bodyPr/>
          <a:lstStyle/>
          <a:p>
            <a:r>
              <a:rPr lang="en-US" dirty="0"/>
              <a:t>© 2019 by Innovation In Software Corporation</a:t>
            </a:r>
          </a:p>
        </p:txBody>
      </p:sp>
      <p:sp>
        <p:nvSpPr>
          <p:cNvPr id="2" name="TextBox 1">
            <a:extLst>
              <a:ext uri="{FF2B5EF4-FFF2-40B4-BE49-F238E27FC236}">
                <a16:creationId xmlns:a16="http://schemas.microsoft.com/office/drawing/2014/main" id="{241B6761-2C8F-4D61-B62D-DA4B5F13E124}"/>
              </a:ext>
            </a:extLst>
          </p:cNvPr>
          <p:cNvSpPr txBox="1"/>
          <p:nvPr/>
        </p:nvSpPr>
        <p:spPr>
          <a:xfrm>
            <a:off x="1122851" y="360859"/>
            <a:ext cx="9940413" cy="646331"/>
          </a:xfrm>
          <a:prstGeom prst="rect">
            <a:avLst/>
          </a:prstGeom>
          <a:solidFill>
            <a:schemeClr val="bg1"/>
          </a:solidFill>
        </p:spPr>
        <p:txBody>
          <a:bodyPr wrap="square" rtlCol="0">
            <a:spAutoFit/>
          </a:bodyPr>
          <a:lstStyle/>
          <a:p>
            <a:r>
              <a:rPr lang="en-US" sz="3600" cap="all" spc="-60" dirty="0">
                <a:solidFill>
                  <a:srgbClr val="D1282E"/>
                </a:solidFill>
                <a:latin typeface="Leelawadee UI Semilight" panose="020B0402040204020203" pitchFamily="34" charset="-34"/>
                <a:ea typeface="+mj-ea"/>
                <a:cs typeface="Leelawadee UI Semilight" panose="020B0402040204020203" pitchFamily="34" charset="-34"/>
              </a:rPr>
              <a:t>Day 1: architecture discussion and review</a:t>
            </a:r>
            <a:endParaRPr lang="en-US" dirty="0"/>
          </a:p>
        </p:txBody>
      </p:sp>
    </p:spTree>
    <p:extLst>
      <p:ext uri="{BB962C8B-B14F-4D97-AF65-F5344CB8AC3E}">
        <p14:creationId xmlns:p14="http://schemas.microsoft.com/office/powerpoint/2010/main" val="34344750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hello-world blueprint to demonstrate the Lambda management console.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Our first Lambda function using the UI</a:t>
            </a:r>
          </a:p>
        </p:txBody>
      </p:sp>
    </p:spTree>
    <p:extLst>
      <p:ext uri="{BB962C8B-B14F-4D97-AF65-F5344CB8AC3E}">
        <p14:creationId xmlns:p14="http://schemas.microsoft.com/office/powerpoint/2010/main" val="17890619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same function deployed using the CLI.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is the most common way that you will interact with Lambda during your development process when not using a fully automated CI/CD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using the CLI</a:t>
            </a:r>
          </a:p>
        </p:txBody>
      </p:sp>
    </p:spTree>
    <p:extLst>
      <p:ext uri="{BB962C8B-B14F-4D97-AF65-F5344CB8AC3E}">
        <p14:creationId xmlns:p14="http://schemas.microsoft.com/office/powerpoint/2010/main" val="8674170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138274"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basic building blocks of most serverless architectures.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An API gateway routing all requests that hit a specific endpoint, to a specific Lambda function.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Designed to validate and consume a GitHub webhook, this is also the first building block of a deployment pipeline.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An API Gateway connected to a Lambda function to consume GitHub webhook events</a:t>
            </a:r>
          </a:p>
        </p:txBody>
      </p:sp>
    </p:spTree>
    <p:extLst>
      <p:ext uri="{BB962C8B-B14F-4D97-AF65-F5344CB8AC3E}">
        <p14:creationId xmlns:p14="http://schemas.microsoft.com/office/powerpoint/2010/main" val="394771297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 simple but functional automated deployment pipeline that hosts a publicly accessible website which is built on commit. </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Entirely serverless with no infrastructure management required.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static site generated from a GitHub webhook</a:t>
            </a:r>
          </a:p>
        </p:txBody>
      </p:sp>
    </p:spTree>
    <p:extLst>
      <p:ext uri="{BB962C8B-B14F-4D97-AF65-F5344CB8AC3E}">
        <p14:creationId xmlns:p14="http://schemas.microsoft.com/office/powerpoint/2010/main" val="137226691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Day 1: Architecture – What we built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Combined user interaction, with front and back end systems to integrated dynamic content into our static build process.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This could easily be extended into a full Single Page Application (SPA) using React, Angular, etc. </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129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8" name="Content Placeholder 6">
            <a:extLst>
              <a:ext uri="{FF2B5EF4-FFF2-40B4-BE49-F238E27FC236}">
                <a16:creationId xmlns:a16="http://schemas.microsoft.com/office/drawing/2014/main" id="{2DB3852A-3A6B-477C-B172-9F7D6F1276C6}"/>
              </a:ext>
            </a:extLst>
          </p:cNvPr>
          <p:cNvSpPr txBox="1">
            <a:spLocks/>
          </p:cNvSpPr>
          <p:nvPr/>
        </p:nvSpPr>
        <p:spPr>
          <a:xfrm>
            <a:off x="870818" y="1433100"/>
            <a:ext cx="4389120" cy="4598989"/>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8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9p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Our first Lambda function using the UI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Lambda function using the CLI</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An API Gateway connected to a Lambda function to consume GitHub webhook events</a:t>
            </a:r>
          </a:p>
          <a:p>
            <a:pPr marL="342900" indent="-342900">
              <a:buFont typeface="Wingdings" panose="05000000000000000000" pitchFamily="2" charset="2"/>
              <a:buChar char="ü"/>
            </a:pPr>
            <a:r>
              <a:rPr lang="en-US" sz="2000" b="0" dirty="0">
                <a:solidFill>
                  <a:schemeClr val="bg1">
                    <a:lumMod val="50000"/>
                  </a:schemeClr>
                </a:solidFill>
                <a:latin typeface="Nirmala UI Semilight" panose="020B0402040204020203" pitchFamily="34" charset="0"/>
                <a:cs typeface="Nirmala UI Semilight" panose="020B0402040204020203" pitchFamily="34" charset="0"/>
              </a:rPr>
              <a:t>A static site generated from a GitHub webhook</a:t>
            </a:r>
          </a:p>
          <a:p>
            <a:pPr marL="342900" indent="-342900">
              <a:buFont typeface="Wingdings" panose="05000000000000000000" pitchFamily="2" charset="2"/>
              <a:buChar char="ü"/>
            </a:pPr>
            <a:r>
              <a:rPr lang="en-US" sz="2000" b="0" dirty="0">
                <a:latin typeface="Nirmala UI Semilight" panose="020B0402040204020203" pitchFamily="34" charset="0"/>
                <a:cs typeface="Nirmala UI Semilight" panose="020B0402040204020203" pitchFamily="34" charset="0"/>
              </a:rPr>
              <a:t>A Lambda function to combine dynamic and static content</a:t>
            </a:r>
            <a:endParaRPr lang="en-US" sz="1600" dirty="0"/>
          </a:p>
        </p:txBody>
      </p:sp>
    </p:spTree>
    <p:extLst>
      <p:ext uri="{BB962C8B-B14F-4D97-AF65-F5344CB8AC3E}">
        <p14:creationId xmlns:p14="http://schemas.microsoft.com/office/powerpoint/2010/main" val="1019170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5406" y="779964"/>
            <a:ext cx="6096001" cy="744353"/>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OpenFaaS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7"/>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OpenFaaS</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The initial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commits were in December of 2016.</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an open-source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framework built to run on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has a large ecosystem of prebuilt containers.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can be self hosted.</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https://www.openfaas.com/</a:t>
            </a:r>
            <a:endParaRPr lang="en-US" sz="1800" b="0" dirty="0">
              <a:solidFill>
                <a:schemeClr val="tx2"/>
              </a:solidFill>
              <a:latin typeface="Nirmala UI Semilight" panose="020B0402040204020203" pitchFamily="34" charset="0"/>
              <a:cs typeface="Nirmala UI Semilight" panose="020B0402040204020203" pitchFamily="34" charset="0"/>
            </a:endParaRP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13</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close up of a sign&#10;&#10;Description automatically generated">
            <a:extLst>
              <a:ext uri="{FF2B5EF4-FFF2-40B4-BE49-F238E27FC236}">
                <a16:creationId xmlns:a16="http://schemas.microsoft.com/office/drawing/2014/main" id="{9D31B88C-4891-46D1-8351-93FCB2AD6D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599" y="1772060"/>
            <a:ext cx="3810000" cy="3810000"/>
          </a:xfrm>
          <a:prstGeom prst="rect">
            <a:avLst/>
          </a:prstGeom>
        </p:spPr>
      </p:pic>
    </p:spTree>
    <p:extLst>
      <p:ext uri="{BB962C8B-B14F-4D97-AF65-F5344CB8AC3E}">
        <p14:creationId xmlns:p14="http://schemas.microsoft.com/office/powerpoint/2010/main" val="32180898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B390C-5A4F-41AD-AF5E-A28CEA9446E7}"/>
              </a:ext>
            </a:extLst>
          </p:cNvPr>
          <p:cNvSpPr>
            <a:spLocks noGrp="1"/>
          </p:cNvSpPr>
          <p:nvPr>
            <p:ph type="title"/>
          </p:nvPr>
        </p:nvSpPr>
        <p:spPr>
          <a:xfrm>
            <a:off x="607934" y="1969762"/>
            <a:ext cx="9837816" cy="1956205"/>
          </a:xfrm>
        </p:spPr>
        <p:txBody>
          <a:bodyPr>
            <a:normAutofit/>
          </a:bodyPr>
          <a:lstStyle/>
          <a:p>
            <a:r>
              <a:rPr lang="en-US" dirty="0"/>
              <a:t>How could we make our pipeline more robust?</a:t>
            </a:r>
          </a:p>
        </p:txBody>
      </p:sp>
      <p:sp>
        <p:nvSpPr>
          <p:cNvPr id="3" name="Content Placeholder 2">
            <a:extLst>
              <a:ext uri="{FF2B5EF4-FFF2-40B4-BE49-F238E27FC236}">
                <a16:creationId xmlns:a16="http://schemas.microsoft.com/office/drawing/2014/main" id="{E9DD15AB-1213-42E3-9676-621A3C9C4DB1}"/>
              </a:ext>
            </a:extLst>
          </p:cNvPr>
          <p:cNvSpPr>
            <a:spLocks noGrp="1"/>
          </p:cNvSpPr>
          <p:nvPr>
            <p:ph sz="quarter" idx="4"/>
          </p:nvPr>
        </p:nvSpPr>
        <p:spPr>
          <a:xfrm>
            <a:off x="607934" y="4207962"/>
            <a:ext cx="10015615" cy="1956205"/>
          </a:xfrm>
        </p:spPr>
        <p:txBody>
          <a:bodyPr/>
          <a:lstStyle/>
          <a:p>
            <a:r>
              <a:rPr lang="en-US" b="0" dirty="0">
                <a:latin typeface="Leelawadee" panose="020B0502040204020203" pitchFamily="34" charset="-34"/>
                <a:cs typeface="Leelawadee" panose="020B0502040204020203" pitchFamily="34" charset="-34"/>
              </a:rPr>
              <a:t>What could we do to make our pipeline more secure?</a:t>
            </a:r>
          </a:p>
        </p:txBody>
      </p:sp>
      <p:sp>
        <p:nvSpPr>
          <p:cNvPr id="4" name="Slide Number Placeholder 3">
            <a:extLst>
              <a:ext uri="{FF2B5EF4-FFF2-40B4-BE49-F238E27FC236}">
                <a16:creationId xmlns:a16="http://schemas.microsoft.com/office/drawing/2014/main" id="{A00998B8-EE67-4856-ABC6-EFD0760B63CA}"/>
              </a:ext>
            </a:extLst>
          </p:cNvPr>
          <p:cNvSpPr>
            <a:spLocks noGrp="1"/>
          </p:cNvSpPr>
          <p:nvPr>
            <p:ph type="sldNum" sz="quarter" idx="12"/>
          </p:nvPr>
        </p:nvSpPr>
        <p:spPr/>
        <p:txBody>
          <a:bodyPr/>
          <a:lstStyle/>
          <a:p>
            <a:fld id="{D99624C5-FDF6-4954-B8C3-64918F306FAA}" type="slidenum">
              <a:rPr lang="en-US" smtClean="0"/>
              <a:pPr/>
              <a:t>130</a:t>
            </a:fld>
            <a:endParaRPr lang="en-US" dirty="0"/>
          </a:p>
        </p:txBody>
      </p:sp>
      <p:sp>
        <p:nvSpPr>
          <p:cNvPr id="5" name="Footer Placeholder 4">
            <a:extLst>
              <a:ext uri="{FF2B5EF4-FFF2-40B4-BE49-F238E27FC236}">
                <a16:creationId xmlns:a16="http://schemas.microsoft.com/office/drawing/2014/main" id="{142E0D53-0CA5-4157-BD2A-69A59630046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6206899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225A5E-6988-40A7-B932-BCF4498F6FB0}"/>
              </a:ext>
            </a:extLst>
          </p:cNvPr>
          <p:cNvSpPr>
            <a:spLocks noGrp="1"/>
          </p:cNvSpPr>
          <p:nvPr>
            <p:ph type="sldNum" sz="quarter" idx="12"/>
          </p:nvPr>
        </p:nvSpPr>
        <p:spPr/>
        <p:txBody>
          <a:bodyPr/>
          <a:lstStyle/>
          <a:p>
            <a:fld id="{D99624C5-FDF6-4954-B8C3-64918F306FAA}" type="slidenum">
              <a:rPr lang="en-US" smtClean="0"/>
              <a:t>131</a:t>
            </a:fld>
            <a:endParaRPr lang="en-US"/>
          </a:p>
        </p:txBody>
      </p:sp>
      <p:pic>
        <p:nvPicPr>
          <p:cNvPr id="7" name="Picture 6" descr="A group of people sitting at a table using a computer&#10;&#10;Description automatically generated">
            <a:extLst>
              <a:ext uri="{FF2B5EF4-FFF2-40B4-BE49-F238E27FC236}">
                <a16:creationId xmlns:a16="http://schemas.microsoft.com/office/drawing/2014/main" id="{9C3A23DB-F009-4CF6-A038-F968BD5A0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405" y="0"/>
            <a:ext cx="10135811" cy="6858000"/>
          </a:xfrm>
          <a:prstGeom prst="rect">
            <a:avLst/>
          </a:prstGeom>
        </p:spPr>
      </p:pic>
      <p:sp>
        <p:nvSpPr>
          <p:cNvPr id="9" name="Rectangle 8">
            <a:extLst>
              <a:ext uri="{FF2B5EF4-FFF2-40B4-BE49-F238E27FC236}">
                <a16:creationId xmlns:a16="http://schemas.microsoft.com/office/drawing/2014/main" id="{DADDFFDE-C38B-4A0C-9AB6-7E015D164BBA}"/>
              </a:ext>
            </a:extLst>
          </p:cNvPr>
          <p:cNvSpPr/>
          <p:nvPr/>
        </p:nvSpPr>
        <p:spPr>
          <a:xfrm>
            <a:off x="1879405" y="0"/>
            <a:ext cx="4572000" cy="6867492"/>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518F94-7E3D-4D7E-989F-00D4B3CB4CFF}"/>
              </a:ext>
            </a:extLst>
          </p:cNvPr>
          <p:cNvSpPr/>
          <p:nvPr/>
        </p:nvSpPr>
        <p:spPr>
          <a:xfrm>
            <a:off x="-1" y="0"/>
            <a:ext cx="187940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2108001-B624-47C1-B691-2BB0E8579E77}"/>
              </a:ext>
            </a:extLst>
          </p:cNvPr>
          <p:cNvSpPr/>
          <p:nvPr/>
        </p:nvSpPr>
        <p:spPr>
          <a:xfrm>
            <a:off x="686739" y="2449955"/>
            <a:ext cx="5649268" cy="3354765"/>
          </a:xfrm>
          <a:prstGeom prst="rect">
            <a:avLst/>
          </a:prstGeom>
          <a:noFill/>
        </p:spPr>
        <p:txBody>
          <a:bodyPr wrap="square" lIns="91440" tIns="45720" rIns="91440" bIns="45720">
            <a:spAutoFit/>
          </a:bodyPr>
          <a:lstStyle/>
          <a:p>
            <a:r>
              <a:rPr lang="en-US" sz="6600" b="1" cap="none" spc="0" dirty="0">
                <a:ln w="0"/>
                <a:solidFill>
                  <a:schemeClr val="bg1"/>
                </a:solidFill>
                <a:effectLst/>
                <a:latin typeface="Nirmala UI" panose="020B0502040204020203" pitchFamily="34" charset="0"/>
                <a:cs typeface="Nirmala UI" panose="020B0502040204020203" pitchFamily="34" charset="0"/>
              </a:rPr>
              <a:t>AWS </a:t>
            </a:r>
            <a:r>
              <a:rPr lang="en-US" sz="6600" b="1" dirty="0">
                <a:ln w="0"/>
                <a:solidFill>
                  <a:schemeClr val="bg1"/>
                </a:solidFill>
                <a:latin typeface="Nirmala UI" panose="020B0502040204020203" pitchFamily="34" charset="0"/>
                <a:cs typeface="Nirmala UI" panose="020B0502040204020203" pitchFamily="34" charset="0"/>
              </a:rPr>
              <a:t>Lambda</a:t>
            </a:r>
          </a:p>
          <a:p>
            <a:r>
              <a:rPr lang="en-US" sz="6600" b="1" cap="none" spc="0" dirty="0">
                <a:ln w="0"/>
                <a:solidFill>
                  <a:schemeClr val="bg1"/>
                </a:solidFill>
                <a:effectLst/>
                <a:latin typeface="Nirmala UI" panose="020B0502040204020203" pitchFamily="34" charset="0"/>
                <a:cs typeface="Nirmala UI" panose="020B0502040204020203" pitchFamily="34" charset="0"/>
              </a:rPr>
              <a:t>Serverless</a:t>
            </a:r>
            <a:endParaRPr lang="en-US" sz="5400" b="1" cap="none" spc="0" dirty="0">
              <a:ln w="0"/>
              <a:solidFill>
                <a:schemeClr val="bg1"/>
              </a:solidFill>
              <a:effectLst/>
              <a:latin typeface="Nirmala UI" panose="020B0502040204020203" pitchFamily="34" charset="0"/>
              <a:cs typeface="Nirmala UI" panose="020B0502040204020203" pitchFamily="34" charset="0"/>
            </a:endParaRPr>
          </a:p>
          <a:p>
            <a:endParaRPr lang="en-US" sz="4400" b="1" dirty="0">
              <a:ln w="0"/>
              <a:solidFill>
                <a:schemeClr val="bg1"/>
              </a:solidFill>
              <a:latin typeface="Nirmala UI" panose="020B0502040204020203" pitchFamily="34" charset="0"/>
              <a:cs typeface="Nirmala UI" panose="020B0502040204020203" pitchFamily="34" charset="0"/>
            </a:endParaRPr>
          </a:p>
          <a:p>
            <a:r>
              <a:rPr lang="en-US" sz="3600" b="1" dirty="0">
                <a:ln w="0"/>
                <a:solidFill>
                  <a:schemeClr val="bg1"/>
                </a:solidFill>
                <a:latin typeface="Nirmala UI" panose="020B0502040204020203" pitchFamily="34" charset="0"/>
                <a:cs typeface="Nirmala UI" panose="020B0502040204020203" pitchFamily="34" charset="0"/>
              </a:rPr>
              <a:t>Day 1</a:t>
            </a:r>
            <a:endParaRPr lang="en-US" sz="3600" b="1" cap="none" spc="0" dirty="0">
              <a:ln w="0"/>
              <a:solidFill>
                <a:schemeClr val="bg1"/>
              </a:solidFill>
              <a:effectLst/>
              <a:latin typeface="Nirmala UI" panose="020B0502040204020203" pitchFamily="34" charset="0"/>
              <a:cs typeface="Nirmala UI" panose="020B0502040204020203" pitchFamily="34" charset="0"/>
            </a:endParaRPr>
          </a:p>
        </p:txBody>
      </p:sp>
      <p:sp>
        <p:nvSpPr>
          <p:cNvPr id="5" name="Footer Placeholder 4">
            <a:extLst>
              <a:ext uri="{FF2B5EF4-FFF2-40B4-BE49-F238E27FC236}">
                <a16:creationId xmlns:a16="http://schemas.microsoft.com/office/drawing/2014/main" id="{486D230A-4E15-4EDE-8E25-F52A7F16790C}"/>
              </a:ext>
            </a:extLst>
          </p:cNvPr>
          <p:cNvSpPr>
            <a:spLocks noGrp="1"/>
          </p:cNvSpPr>
          <p:nvPr>
            <p:ph type="ftr" sz="quarter" idx="11"/>
          </p:nvPr>
        </p:nvSpPr>
        <p:spPr/>
        <p:txBody>
          <a:bodyPr/>
          <a:lstStyle/>
          <a:p>
            <a:r>
              <a:rPr lang="en-US" dirty="0"/>
              <a:t>© 2019 by Innovation In Software Corporation</a:t>
            </a:r>
          </a:p>
        </p:txBody>
      </p:sp>
      <p:pic>
        <p:nvPicPr>
          <p:cNvPr id="13" name="Graphic 12">
            <a:extLst>
              <a:ext uri="{FF2B5EF4-FFF2-40B4-BE49-F238E27FC236}">
                <a16:creationId xmlns:a16="http://schemas.microsoft.com/office/drawing/2014/main" id="{AA9969B7-BDD0-43B0-B167-A64ECD56B4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8272" y="660399"/>
            <a:ext cx="1124262" cy="1361091"/>
          </a:xfrm>
          <a:prstGeom prst="rect">
            <a:avLst/>
          </a:prstGeom>
        </p:spPr>
      </p:pic>
    </p:spTree>
    <p:extLst>
      <p:ext uri="{BB962C8B-B14F-4D97-AF65-F5344CB8AC3E}">
        <p14:creationId xmlns:p14="http://schemas.microsoft.com/office/powerpoint/2010/main" val="4257157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0571"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Knative</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2"/>
          </p:nvPr>
        </p:nvSpPr>
        <p:spPr>
          <a:xfrm>
            <a:off x="6828822" y="1524318"/>
            <a:ext cx="4456211" cy="4932108"/>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Knative</a:t>
            </a:r>
            <a:r>
              <a:rPr lang="en-US" sz="2000" dirty="0">
                <a:latin typeface="Nirmala UI Semilight" panose="020B0402040204020203" pitchFamily="34" charset="0"/>
                <a:cs typeface="Nirmala UI Semilight" panose="020B0402040204020203" pitchFamily="34" charset="0"/>
              </a:rPr>
              <a:t>?</a:t>
            </a:r>
          </a:p>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800" b="0" dirty="0" err="1">
                <a:latin typeface="Nirmala UI Semilight" panose="020B0402040204020203" pitchFamily="34" charset="0"/>
                <a:cs typeface="Nirmala UI Semilight" panose="020B0402040204020203" pitchFamily="34" charset="0"/>
              </a:rPr>
              <a:t>Knative’s</a:t>
            </a:r>
            <a:r>
              <a:rPr lang="en-US" sz="1800" b="0" dirty="0">
                <a:latin typeface="Nirmala UI Semilight" panose="020B0402040204020203" pitchFamily="34" charset="0"/>
                <a:cs typeface="Nirmala UI Semilight" panose="020B0402040204020203" pitchFamily="34" charset="0"/>
              </a:rPr>
              <a:t> first release was published on </a:t>
            </a:r>
            <a:r>
              <a:rPr lang="en-US" sz="1800" b="0" dirty="0" err="1">
                <a:latin typeface="Nirmala UI Semilight" panose="020B0402040204020203" pitchFamily="34" charset="0"/>
                <a:cs typeface="Nirmala UI Semilight" panose="020B0402040204020203" pitchFamily="34" charset="0"/>
              </a:rPr>
              <a:t>Github</a:t>
            </a:r>
            <a:r>
              <a:rPr lang="en-US" sz="1800" b="0" dirty="0">
                <a:latin typeface="Nirmala UI Semilight" panose="020B0402040204020203" pitchFamily="34" charset="0"/>
                <a:cs typeface="Nirmala UI Semilight" panose="020B0402040204020203" pitchFamily="34" charset="0"/>
              </a:rPr>
              <a:t> in July of 2018.</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the most recent entry into the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space, but officially supported by the </a:t>
            </a:r>
            <a:r>
              <a:rPr lang="en-US" sz="1800" u="sng" dirty="0">
                <a:latin typeface="Nirmala UI Semilight" panose="020B0402040204020203" pitchFamily="34" charset="0"/>
                <a:cs typeface="Nirmala UI Semilight" panose="020B0402040204020203" pitchFamily="34" charset="0"/>
              </a:rPr>
              <a:t>CNCF</a:t>
            </a:r>
            <a:r>
              <a:rPr lang="en-US" sz="1800" b="0" dirty="0">
                <a:latin typeface="Nirmala UI Semilight" panose="020B0402040204020203" pitchFamily="34" charset="0"/>
                <a:cs typeface="Nirmala UI Semilight" panose="020B0402040204020203" pitchFamily="34" charset="0"/>
              </a:rPr>
              <a:t> and Kubernetes.</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It’s rapidly replacing </a:t>
            </a:r>
            <a:r>
              <a:rPr lang="en-US" sz="1800" b="0" dirty="0" err="1">
                <a:latin typeface="Nirmala UI Semilight" panose="020B0402040204020203" pitchFamily="34" charset="0"/>
                <a:cs typeface="Nirmala UI Semilight" panose="020B0402040204020203" pitchFamily="34" charset="0"/>
              </a:rPr>
              <a:t>OpenFaaS</a:t>
            </a:r>
            <a:r>
              <a:rPr lang="en-US" sz="1800" b="0" dirty="0">
                <a:latin typeface="Nirmala UI Semilight" panose="020B0402040204020203" pitchFamily="34" charset="0"/>
                <a:cs typeface="Nirmala UI Semilight" panose="020B0402040204020203" pitchFamily="34" charset="0"/>
              </a:rPr>
              <a:t> as the go-to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for Kubernetes, even though it hasn’t hit v1.0/production yet.</a:t>
            </a:r>
          </a:p>
          <a:p>
            <a:pPr marL="342900" indent="-342900">
              <a:buFont typeface="Arial" panose="020B0604020202020204" pitchFamily="34" charset="0"/>
              <a:buChar char="•"/>
            </a:pPr>
            <a:r>
              <a:rPr lang="en-US" sz="1800" b="0" dirty="0">
                <a:solidFill>
                  <a:schemeClr val="tx2"/>
                </a:solidFill>
                <a:hlinkClick r:id="rId3">
                  <a:extLst>
                    <a:ext uri="{A12FA001-AC4F-418D-AE19-62706E023703}">
                      <ahyp:hlinkClr xmlns:ahyp="http://schemas.microsoft.com/office/drawing/2018/hyperlinkcolor" val="tx"/>
                    </a:ext>
                  </a:extLst>
                </a:hlinkClick>
              </a:rPr>
              <a:t>https://knative.dev/</a:t>
            </a:r>
            <a:endParaRPr lang="en-US" sz="1800" b="0" dirty="0">
              <a:solidFill>
                <a:schemeClr val="tx2"/>
              </a:solidFill>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14</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close up of a sign&#10;&#10;Description automatically generated">
            <a:extLst>
              <a:ext uri="{FF2B5EF4-FFF2-40B4-BE49-F238E27FC236}">
                <a16:creationId xmlns:a16="http://schemas.microsoft.com/office/drawing/2014/main" id="{B8363CFD-11CC-49BF-A9EE-52703621A9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198" y="1962614"/>
            <a:ext cx="4693983" cy="3793505"/>
          </a:xfrm>
          <a:prstGeom prst="rect">
            <a:avLst/>
          </a:prstGeom>
        </p:spPr>
      </p:pic>
    </p:spTree>
    <p:extLst>
      <p:ext uri="{BB962C8B-B14F-4D97-AF65-F5344CB8AC3E}">
        <p14:creationId xmlns:p14="http://schemas.microsoft.com/office/powerpoint/2010/main" val="293323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p:txBody>
          <a:bodyPr/>
          <a:lstStyle/>
          <a:p>
            <a:r>
              <a:rPr lang="en-US" dirty="0"/>
              <a:t>Adoption/Interest Over Time</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Content Placeholder 3">
            <a:extLst>
              <a:ext uri="{FF2B5EF4-FFF2-40B4-BE49-F238E27FC236}">
                <a16:creationId xmlns:a16="http://schemas.microsoft.com/office/drawing/2014/main" id="{A4B252F5-F2F1-4C27-B8A9-D0864E35CA32}"/>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01B9EF9C-D1D8-4BC4-A1C3-D66C156D2EEB}"/>
              </a:ext>
            </a:extLst>
          </p:cNvPr>
          <p:cNvPicPr>
            <a:picLocks noChangeAspect="1"/>
          </p:cNvPicPr>
          <p:nvPr/>
        </p:nvPicPr>
        <p:blipFill>
          <a:blip r:embed="rId3"/>
          <a:stretch>
            <a:fillRect/>
          </a:stretch>
        </p:blipFill>
        <p:spPr>
          <a:xfrm>
            <a:off x="518159" y="882502"/>
            <a:ext cx="10936226" cy="5172797"/>
          </a:xfrm>
          <a:prstGeom prst="rect">
            <a:avLst/>
          </a:prstGeom>
        </p:spPr>
      </p:pic>
    </p:spTree>
    <p:extLst>
      <p:ext uri="{BB962C8B-B14F-4D97-AF65-F5344CB8AC3E}">
        <p14:creationId xmlns:p14="http://schemas.microsoft.com/office/powerpoint/2010/main" val="359652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7128"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pPr>
              <a:lnSpc>
                <a:spcPts val="4000"/>
              </a:lnSpc>
              <a:spcBef>
                <a:spcPts val="600"/>
              </a:spcBef>
            </a:pPr>
            <a:r>
              <a:rPr lang="en-US" b="0" dirty="0">
                <a:latin typeface="Nirmala UI Semilight" panose="020B0402040204020203" pitchFamily="34" charset="0"/>
                <a:cs typeface="Nirmala UI Semilight" panose="020B0402040204020203" pitchFamily="34" charset="0"/>
              </a:rPr>
              <a:t>With Lambda, you trade a certain amount of </a:t>
            </a:r>
            <a:r>
              <a:rPr lang="en-US" u="sng" dirty="0">
                <a:solidFill>
                  <a:schemeClr val="tx2"/>
                </a:solidFill>
                <a:latin typeface="Nirmala UI Semilight" panose="020B0402040204020203" pitchFamily="34" charset="0"/>
                <a:cs typeface="Nirmala UI Semilight" panose="020B0402040204020203" pitchFamily="34" charset="0"/>
              </a:rPr>
              <a:t>flexibility</a:t>
            </a:r>
            <a:r>
              <a:rPr lang="en-US" b="0" dirty="0">
                <a:latin typeface="Nirmala UI Semilight" panose="020B0402040204020203" pitchFamily="34" charset="0"/>
                <a:cs typeface="Nirmala UI Semilight" panose="020B0402040204020203" pitchFamily="34" charset="0"/>
              </a:rPr>
              <a:t> for reduced </a:t>
            </a:r>
            <a:r>
              <a:rPr lang="en-US" u="sng" dirty="0">
                <a:solidFill>
                  <a:schemeClr val="tx2"/>
                </a:solidFill>
                <a:latin typeface="Nirmala UI Semilight" panose="020B0402040204020203" pitchFamily="34" charset="0"/>
                <a:cs typeface="Nirmala UI Semilight" panose="020B0402040204020203" pitchFamily="34" charset="0"/>
              </a:rPr>
              <a:t>responsibility</a:t>
            </a:r>
            <a:r>
              <a:rPr lang="en-US" b="0" dirty="0">
                <a:latin typeface="Nirmala UI Semilight" panose="020B0402040204020203" pitchFamily="34" charset="0"/>
                <a:cs typeface="Nirmala UI Semilight" panose="020B0402040204020203" pitchFamily="34" charset="0"/>
              </a:rPr>
              <a:t>, as the responsibility is shifted to the provider running the platform.</a:t>
            </a:r>
          </a:p>
        </p:txBody>
      </p:sp>
      <p:sp>
        <p:nvSpPr>
          <p:cNvPr id="6" name="Slide Number Placeholder 5"/>
          <p:cNvSpPr>
            <a:spLocks noGrp="1"/>
          </p:cNvSpPr>
          <p:nvPr>
            <p:ph type="sldNum" sz="quarter" idx="12"/>
          </p:nvPr>
        </p:nvSpPr>
        <p:spPr/>
        <p:txBody>
          <a:bodyPr/>
          <a:lstStyle/>
          <a:p>
            <a:fld id="{D99624C5-FDF6-4954-B8C3-64918F306FAA}" type="slidenum">
              <a:rPr lang="en-US" smtClean="0"/>
              <a:t>16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1040448333"/>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259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457" y="152718"/>
            <a:ext cx="6096001" cy="1371600"/>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Lambda Tradeoffs</a:t>
            </a:r>
          </a:p>
        </p:txBody>
      </p:sp>
      <p:sp>
        <p:nvSpPr>
          <p:cNvPr id="7" name="Content Placeholder 6"/>
          <p:cNvSpPr>
            <a:spLocks noGrp="1"/>
          </p:cNvSpPr>
          <p:nvPr>
            <p:ph sz="half" idx="2"/>
          </p:nvPr>
        </p:nvSpPr>
        <p:spPr>
          <a:xfrm>
            <a:off x="6828822" y="1524317"/>
            <a:ext cx="4456211" cy="4463887"/>
          </a:xfrm>
        </p:spPr>
        <p:txBody>
          <a:bodyPr anchor="ctr">
            <a:noAutofit/>
          </a:bodyPr>
          <a:lstStyle/>
          <a:p>
            <a:r>
              <a:rPr lang="en-US" b="0" dirty="0">
                <a:latin typeface="Nirmala UI Semilight" panose="020B0402040204020203" pitchFamily="34" charset="0"/>
                <a:cs typeface="Nirmala UI Semilight" panose="020B0402040204020203" pitchFamily="34" charset="0"/>
              </a:rPr>
              <a:t>But, Lambda will cost you </a:t>
            </a:r>
            <a:r>
              <a:rPr lang="en-US" u="sng" dirty="0">
                <a:solidFill>
                  <a:schemeClr val="tx2"/>
                </a:solidFill>
                <a:latin typeface="Nirmala UI Semilight" panose="020B0402040204020203" pitchFamily="34" charset="0"/>
                <a:cs typeface="Nirmala UI Semilight" panose="020B0402040204020203" pitchFamily="34" charset="0"/>
              </a:rPr>
              <a:t>more per execution</a:t>
            </a:r>
            <a:r>
              <a:rPr lang="en-US" dirty="0">
                <a:solidFill>
                  <a:schemeClr val="tx2"/>
                </a:solidFill>
                <a:latin typeface="Nirmala UI Semilight" panose="020B0402040204020203" pitchFamily="34" charset="0"/>
                <a:cs typeface="Nirmala UI Semilight" panose="020B0402040204020203" pitchFamily="34" charset="0"/>
              </a:rPr>
              <a:t> </a:t>
            </a:r>
            <a:r>
              <a:rPr lang="en-US" b="0" dirty="0">
                <a:latin typeface="Nirmala UI Semilight" panose="020B0402040204020203" pitchFamily="34" charset="0"/>
                <a:cs typeface="Nirmala UI Semilight" panose="020B0402040204020203" pitchFamily="34" charset="0"/>
              </a:rPr>
              <a:t>at massive scale.</a:t>
            </a:r>
          </a:p>
          <a:p>
            <a:r>
              <a:rPr lang="en-US" dirty="0">
                <a:latin typeface="Nirmala UI Semilight" panose="020B0402040204020203" pitchFamily="34" charset="0"/>
                <a:cs typeface="Nirmala UI Semilight" panose="020B0402040204020203" pitchFamily="34" charset="0"/>
              </a:rPr>
              <a:t>However, </a:t>
            </a:r>
            <a:r>
              <a:rPr lang="en-US" b="0" dirty="0">
                <a:latin typeface="Nirmala UI Semilight" panose="020B0402040204020203" pitchFamily="34" charset="0"/>
                <a:cs typeface="Nirmala UI Semilight" panose="020B0402040204020203" pitchFamily="34" charset="0"/>
              </a:rPr>
              <a:t>you will never waste any resources and you don’t need a team to run it, which can make Lambda much cheaper in many cases.</a:t>
            </a:r>
          </a:p>
        </p:txBody>
      </p:sp>
      <p:sp>
        <p:nvSpPr>
          <p:cNvPr id="6" name="Slide Number Placeholder 5"/>
          <p:cNvSpPr>
            <a:spLocks noGrp="1"/>
          </p:cNvSpPr>
          <p:nvPr>
            <p:ph type="sldNum" sz="quarter" idx="12"/>
          </p:nvPr>
        </p:nvSpPr>
        <p:spPr/>
        <p:txBody>
          <a:bodyPr/>
          <a:lstStyle/>
          <a:p>
            <a:fld id="{D99624C5-FDF6-4954-B8C3-64918F306FAA}" type="slidenum">
              <a:rPr lang="en-US" smtClean="0"/>
              <a:t>17</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9" name="Content Placeholder 5">
            <a:extLst>
              <a:ext uri="{FF2B5EF4-FFF2-40B4-BE49-F238E27FC236}">
                <a16:creationId xmlns:a16="http://schemas.microsoft.com/office/drawing/2014/main" id="{5F4BD2C8-97DD-4D44-890E-53815CEAA342}"/>
              </a:ext>
            </a:extLst>
          </p:cNvPr>
          <p:cNvGraphicFramePr>
            <a:graphicFrameLocks noGrp="1"/>
          </p:cNvGraphicFramePr>
          <p:nvPr>
            <p:ph idx="1"/>
            <p:extLst>
              <p:ext uri="{D42A27DB-BD31-4B8C-83A1-F6EECF244321}">
                <p14:modId xmlns:p14="http://schemas.microsoft.com/office/powerpoint/2010/main" val="2546675665"/>
              </p:ext>
            </p:extLst>
          </p:nvPr>
        </p:nvGraphicFramePr>
        <p:xfrm>
          <a:off x="44302" y="1605776"/>
          <a:ext cx="5990621" cy="4548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102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609600" y="858112"/>
            <a:ext cx="8013405" cy="729784"/>
          </a:xfrm>
        </p:spPr>
        <p:txBody>
          <a:bodyPr/>
          <a:lstStyle/>
          <a:p>
            <a:r>
              <a:rPr lang="en-US" dirty="0"/>
              <a:t>Lambda responsibilities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18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11" name="Content Placeholder 3">
            <a:extLst>
              <a:ext uri="{FF2B5EF4-FFF2-40B4-BE49-F238E27FC236}">
                <a16:creationId xmlns:a16="http://schemas.microsoft.com/office/drawing/2014/main" id="{8FE6418B-B336-4C93-922B-0F5A18E45A90}"/>
              </a:ext>
            </a:extLst>
          </p:cNvPr>
          <p:cNvGraphicFramePr>
            <a:graphicFrameLocks/>
          </p:cNvGraphicFramePr>
          <p:nvPr>
            <p:extLst>
              <p:ext uri="{D42A27DB-BD31-4B8C-83A1-F6EECF244321}">
                <p14:modId xmlns:p14="http://schemas.microsoft.com/office/powerpoint/2010/main" val="3563008922"/>
              </p:ext>
            </p:extLst>
          </p:nvPr>
        </p:nvGraphicFramePr>
        <p:xfrm>
          <a:off x="745488" y="2145792"/>
          <a:ext cx="10483344" cy="3614928"/>
        </p:xfrm>
        <a:graphic>
          <a:graphicData uri="http://schemas.openxmlformats.org/drawingml/2006/table">
            <a:tbl>
              <a:tblPr firstRow="1" bandRow="1">
                <a:tableStyleId>{5C22544A-7EE6-4342-B048-85BDC9FD1C3A}</a:tableStyleId>
              </a:tblPr>
              <a:tblGrid>
                <a:gridCol w="3494448">
                  <a:extLst>
                    <a:ext uri="{9D8B030D-6E8A-4147-A177-3AD203B41FA5}">
                      <a16:colId xmlns:a16="http://schemas.microsoft.com/office/drawing/2014/main" val="3542683765"/>
                    </a:ext>
                  </a:extLst>
                </a:gridCol>
                <a:gridCol w="3494448">
                  <a:extLst>
                    <a:ext uri="{9D8B030D-6E8A-4147-A177-3AD203B41FA5}">
                      <a16:colId xmlns:a16="http://schemas.microsoft.com/office/drawing/2014/main" val="884929842"/>
                    </a:ext>
                  </a:extLst>
                </a:gridCol>
                <a:gridCol w="3494448">
                  <a:extLst>
                    <a:ext uri="{9D8B030D-6E8A-4147-A177-3AD203B41FA5}">
                      <a16:colId xmlns:a16="http://schemas.microsoft.com/office/drawing/2014/main" val="1736488500"/>
                    </a:ext>
                  </a:extLst>
                </a:gridCol>
              </a:tblGrid>
              <a:tr h="602488">
                <a:tc>
                  <a:txBody>
                    <a:bodyPr/>
                    <a:lstStyle/>
                    <a:p>
                      <a:pPr algn="ctr"/>
                      <a:r>
                        <a:rPr lang="en-US" dirty="0"/>
                        <a:t>Traditional VM</a:t>
                      </a:r>
                    </a:p>
                  </a:txBody>
                  <a:tcPr anchor="ctr"/>
                </a:tc>
                <a:tc>
                  <a:txBody>
                    <a:bodyPr/>
                    <a:lstStyle/>
                    <a:p>
                      <a:pPr algn="ctr"/>
                      <a:r>
                        <a:rPr lang="en-US" dirty="0"/>
                        <a:t>Containers</a:t>
                      </a:r>
                    </a:p>
                  </a:txBody>
                  <a:tcPr anchor="ctr"/>
                </a:tc>
                <a:tc>
                  <a:txBody>
                    <a:bodyPr/>
                    <a:lstStyle/>
                    <a:p>
                      <a:pPr algn="ctr"/>
                      <a:r>
                        <a:rPr lang="en-US"/>
                        <a:t>Serverless</a:t>
                      </a:r>
                    </a:p>
                  </a:txBody>
                  <a:tcPr anchor="ctr"/>
                </a:tc>
                <a:extLst>
                  <a:ext uri="{0D108BD9-81ED-4DB2-BD59-A6C34878D82A}">
                    <a16:rowId xmlns:a16="http://schemas.microsoft.com/office/drawing/2014/main" val="2952316291"/>
                  </a:ext>
                </a:extLst>
              </a:tr>
              <a:tr h="602488">
                <a:tc>
                  <a:txBody>
                    <a:bodyPr/>
                    <a:lstStyle/>
                    <a:p>
                      <a:pPr algn="ctr"/>
                      <a:r>
                        <a:rPr lang="en-US" dirty="0"/>
                        <a:t>Function</a:t>
                      </a:r>
                    </a:p>
                  </a:txBody>
                  <a:tcPr anchor="ctr">
                    <a:solidFill>
                      <a:schemeClr val="accent2"/>
                    </a:solidFill>
                  </a:tcPr>
                </a:tc>
                <a:tc>
                  <a:txBody>
                    <a:bodyPr/>
                    <a:lstStyle/>
                    <a:p>
                      <a:pPr algn="ctr"/>
                      <a:r>
                        <a:rPr lang="en-US"/>
                        <a:t>Function</a:t>
                      </a:r>
                    </a:p>
                  </a:txBody>
                  <a:tcPr anchor="ctr">
                    <a:solidFill>
                      <a:schemeClr val="accent2"/>
                    </a:solidFill>
                  </a:tcPr>
                </a:tc>
                <a:tc>
                  <a:txBody>
                    <a:bodyPr/>
                    <a:lstStyle/>
                    <a:p>
                      <a:pPr algn="ctr"/>
                      <a:r>
                        <a:rPr lang="en-US" dirty="0"/>
                        <a:t>Function</a:t>
                      </a:r>
                    </a:p>
                  </a:txBody>
                  <a:tcPr anchor="ctr">
                    <a:solidFill>
                      <a:schemeClr val="accent2"/>
                    </a:solidFill>
                  </a:tcPr>
                </a:tc>
                <a:extLst>
                  <a:ext uri="{0D108BD9-81ED-4DB2-BD59-A6C34878D82A}">
                    <a16:rowId xmlns:a16="http://schemas.microsoft.com/office/drawing/2014/main" val="2028336935"/>
                  </a:ext>
                </a:extLst>
              </a:tr>
              <a:tr h="602488">
                <a:tc>
                  <a:txBody>
                    <a:bodyPr/>
                    <a:lstStyle/>
                    <a:p>
                      <a:pPr algn="ctr"/>
                      <a:r>
                        <a:rPr lang="en-US" dirty="0"/>
                        <a:t>Application</a:t>
                      </a:r>
                    </a:p>
                  </a:txBody>
                  <a:tcPr anchor="ctr">
                    <a:solidFill>
                      <a:schemeClr val="accent2"/>
                    </a:solidFill>
                  </a:tcPr>
                </a:tc>
                <a:tc>
                  <a:txBody>
                    <a:bodyPr/>
                    <a:lstStyle/>
                    <a:p>
                      <a:pPr algn="ctr"/>
                      <a:r>
                        <a:rPr lang="en-US"/>
                        <a:t>Application</a:t>
                      </a:r>
                    </a:p>
                  </a:txBody>
                  <a:tcPr anchor="ctr">
                    <a:solidFill>
                      <a:schemeClr val="accent2"/>
                    </a:solidFill>
                  </a:tcPr>
                </a:tc>
                <a:tc>
                  <a:txBody>
                    <a:bodyPr/>
                    <a:lstStyle/>
                    <a:p>
                      <a:pPr algn="ctr"/>
                      <a:r>
                        <a:rPr lang="en-US"/>
                        <a:t>Application</a:t>
                      </a:r>
                    </a:p>
                  </a:txBody>
                  <a:tcPr anchor="ctr"/>
                </a:tc>
                <a:extLst>
                  <a:ext uri="{0D108BD9-81ED-4DB2-BD59-A6C34878D82A}">
                    <a16:rowId xmlns:a16="http://schemas.microsoft.com/office/drawing/2014/main" val="1646403983"/>
                  </a:ext>
                </a:extLst>
              </a:tr>
              <a:tr h="602488">
                <a:tc>
                  <a:txBody>
                    <a:bodyPr/>
                    <a:lstStyle/>
                    <a:p>
                      <a:pPr algn="ctr"/>
                      <a:r>
                        <a:rPr lang="en-US" dirty="0"/>
                        <a:t>Container</a:t>
                      </a:r>
                    </a:p>
                  </a:txBody>
                  <a:tcPr anchor="ctr">
                    <a:solidFill>
                      <a:schemeClr val="accent2"/>
                    </a:solidFill>
                  </a:tcPr>
                </a:tc>
                <a:tc>
                  <a:txBody>
                    <a:bodyPr/>
                    <a:lstStyle/>
                    <a:p>
                      <a:pPr algn="ctr"/>
                      <a:r>
                        <a:rPr lang="en-US"/>
                        <a:t>Container</a:t>
                      </a:r>
                    </a:p>
                  </a:txBody>
                  <a:tcPr anchor="ctr">
                    <a:solidFill>
                      <a:schemeClr val="accent2"/>
                    </a:solidFill>
                  </a:tcPr>
                </a:tc>
                <a:tc>
                  <a:txBody>
                    <a:bodyPr/>
                    <a:lstStyle/>
                    <a:p>
                      <a:pPr algn="ctr"/>
                      <a:r>
                        <a:rPr lang="en-US"/>
                        <a:t>Container</a:t>
                      </a:r>
                    </a:p>
                  </a:txBody>
                  <a:tcPr anchor="ctr"/>
                </a:tc>
                <a:extLst>
                  <a:ext uri="{0D108BD9-81ED-4DB2-BD59-A6C34878D82A}">
                    <a16:rowId xmlns:a16="http://schemas.microsoft.com/office/drawing/2014/main" val="779728550"/>
                  </a:ext>
                </a:extLst>
              </a:tr>
              <a:tr h="602488">
                <a:tc>
                  <a:txBody>
                    <a:bodyPr/>
                    <a:lstStyle/>
                    <a:p>
                      <a:pPr algn="ctr"/>
                      <a:r>
                        <a:rPr lang="en-US"/>
                        <a:t>Operating System</a:t>
                      </a:r>
                    </a:p>
                  </a:txBody>
                  <a:tcPr anchor="ctr">
                    <a:solidFill>
                      <a:schemeClr val="accent2"/>
                    </a:solidFill>
                  </a:tcPr>
                </a:tc>
                <a:tc>
                  <a:txBody>
                    <a:bodyPr/>
                    <a:lstStyle/>
                    <a:p>
                      <a:pPr algn="ctr"/>
                      <a:r>
                        <a:rPr lang="en-US"/>
                        <a:t>Operating System</a:t>
                      </a:r>
                    </a:p>
                  </a:txBody>
                  <a:tcPr anchor="ctr"/>
                </a:tc>
                <a:tc>
                  <a:txBody>
                    <a:bodyPr/>
                    <a:lstStyle/>
                    <a:p>
                      <a:pPr algn="ctr"/>
                      <a:r>
                        <a:rPr lang="en-US"/>
                        <a:t>Operating System</a:t>
                      </a:r>
                    </a:p>
                  </a:txBody>
                  <a:tcPr anchor="ctr"/>
                </a:tc>
                <a:extLst>
                  <a:ext uri="{0D108BD9-81ED-4DB2-BD59-A6C34878D82A}">
                    <a16:rowId xmlns:a16="http://schemas.microsoft.com/office/drawing/2014/main" val="2258034324"/>
                  </a:ext>
                </a:extLst>
              </a:tr>
              <a:tr h="602488">
                <a:tc>
                  <a:txBody>
                    <a:bodyPr/>
                    <a:lstStyle/>
                    <a:p>
                      <a:pPr algn="ctr"/>
                      <a:r>
                        <a:rPr lang="en-US"/>
                        <a:t>Virtual Hardware</a:t>
                      </a:r>
                    </a:p>
                  </a:txBody>
                  <a:tcPr anchor="ctr">
                    <a:solidFill>
                      <a:schemeClr val="accent2"/>
                    </a:solidFill>
                  </a:tcPr>
                </a:tc>
                <a:tc>
                  <a:txBody>
                    <a:bodyPr/>
                    <a:lstStyle/>
                    <a:p>
                      <a:pPr algn="ctr"/>
                      <a:r>
                        <a:rPr lang="en-US"/>
                        <a:t>Virtual Hardware</a:t>
                      </a:r>
                    </a:p>
                  </a:txBody>
                  <a:tcPr anchor="ctr"/>
                </a:tc>
                <a:tc>
                  <a:txBody>
                    <a:bodyPr/>
                    <a:lstStyle/>
                    <a:p>
                      <a:pPr algn="ctr"/>
                      <a:r>
                        <a:rPr lang="en-US" dirty="0"/>
                        <a:t>Virtual Hardware</a:t>
                      </a:r>
                    </a:p>
                  </a:txBody>
                  <a:tcPr anchor="ctr"/>
                </a:tc>
                <a:extLst>
                  <a:ext uri="{0D108BD9-81ED-4DB2-BD59-A6C34878D82A}">
                    <a16:rowId xmlns:a16="http://schemas.microsoft.com/office/drawing/2014/main" val="1585972695"/>
                  </a:ext>
                </a:extLst>
              </a:tr>
            </a:tbl>
          </a:graphicData>
        </a:graphic>
      </p:graphicFrame>
    </p:spTree>
    <p:extLst>
      <p:ext uri="{BB962C8B-B14F-4D97-AF65-F5344CB8AC3E}">
        <p14:creationId xmlns:p14="http://schemas.microsoft.com/office/powerpoint/2010/main" val="31617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764180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2</a:t>
            </a:fld>
            <a:endParaRPr lang="en-US" dirty="0"/>
          </a:p>
        </p:txBody>
      </p:sp>
      <p:sp>
        <p:nvSpPr>
          <p:cNvPr id="2" name="Footer Placeholder 1">
            <a:extLst>
              <a:ext uri="{FF2B5EF4-FFF2-40B4-BE49-F238E27FC236}">
                <a16:creationId xmlns:a16="http://schemas.microsoft.com/office/drawing/2014/main" id="{300DC3DD-C45F-114E-A157-FF032BCE7FF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1" y="558800"/>
            <a:ext cx="11987784" cy="657225"/>
          </a:xfrm>
        </p:spPr>
        <p:txBody>
          <a:bodyPr>
            <a:normAutofit fontScale="90000"/>
          </a:bodyPr>
          <a:lstStyle/>
          <a:p>
            <a:pPr algn="ctr"/>
            <a:r>
              <a:rPr lang="en-US" sz="4000" b="1" cap="none" spc="0" dirty="0">
                <a:latin typeface="Leelawadee UI Semilight" panose="020B0402040204020203" pitchFamily="34" charset="-34"/>
                <a:cs typeface="Leelawadee UI Semilight" panose="020B0402040204020203" pitchFamily="34" charset="-34"/>
              </a:rPr>
              <a:t>Logistics</a:t>
            </a:r>
          </a:p>
        </p:txBody>
      </p:sp>
      <p:sp>
        <p:nvSpPr>
          <p:cNvPr id="7" name="Content Placeholder 6"/>
          <p:cNvSpPr>
            <a:spLocks noGrp="1"/>
          </p:cNvSpPr>
          <p:nvPr>
            <p:ph sz="half" idx="4294967295"/>
          </p:nvPr>
        </p:nvSpPr>
        <p:spPr>
          <a:xfrm>
            <a:off x="3477153" y="2695138"/>
            <a:ext cx="2309813"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Lunch</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Lunch is </a:t>
            </a:r>
            <a:r>
              <a:rPr lang="en-US" sz="1400" u="sng" dirty="0">
                <a:latin typeface="Nirmala UI Semilight" panose="020B0402040204020203" pitchFamily="34" charset="0"/>
                <a:cs typeface="Nirmala UI Semilight" panose="020B0402040204020203" pitchFamily="34" charset="0"/>
              </a:rPr>
              <a:t>12:00pm</a:t>
            </a:r>
            <a:r>
              <a:rPr lang="en-US" sz="1400" b="0" dirty="0">
                <a:latin typeface="Nirmala UI Semilight" panose="020B0402040204020203" pitchFamily="34" charset="0"/>
                <a:cs typeface="Nirmala UI Semilight" panose="020B0402040204020203" pitchFamily="34" charset="0"/>
              </a:rPr>
              <a:t> to </a:t>
            </a:r>
            <a:r>
              <a:rPr lang="en-US" sz="1400" u="sng" dirty="0">
                <a:latin typeface="Nirmala UI Semilight" panose="020B0402040204020203" pitchFamily="34" charset="0"/>
                <a:cs typeface="Nirmala UI Semilight" panose="020B0402040204020203" pitchFamily="34" charset="0"/>
              </a:rPr>
              <a:t>1:15pm.</a:t>
            </a:r>
          </a:p>
          <a:p>
            <a:pPr algn="ctr"/>
            <a:endParaRPr lang="en-US" sz="1400" u="sng" dirty="0">
              <a:latin typeface="Nirmala UI Semilight" panose="020B0402040204020203" pitchFamily="34" charset="0"/>
              <a:cs typeface="Nirmala UI Semilight" panose="020B0402040204020203" pitchFamily="34" charset="0"/>
            </a:endParaRPr>
          </a:p>
          <a:p>
            <a:pPr algn="ctr"/>
            <a:r>
              <a:rPr lang="en-US" sz="1400" u="sng" dirty="0">
                <a:latin typeface="Nirmala UI Semilight" panose="020B0402040204020203" pitchFamily="34" charset="0"/>
                <a:cs typeface="Nirmala UI Semilight" panose="020B0402040204020203" pitchFamily="34" charset="0"/>
              </a:rPr>
              <a:t>Yes</a:t>
            </a:r>
            <a:r>
              <a:rPr lang="en-US" sz="1400" b="0" dirty="0">
                <a:latin typeface="Nirmala UI Semilight" panose="020B0402040204020203" pitchFamily="34" charset="0"/>
                <a:cs typeface="Nirmala UI Semilight" panose="020B0402040204020203" pitchFamily="34" charset="0"/>
              </a:rPr>
              <a:t>, that’s 1 hour and 15 minutes.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Use time for replying to email, phone calls, or simply taking a walk.</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0" name="Content Placeholder 9"/>
          <p:cNvSpPr>
            <a:spLocks noGrp="1"/>
          </p:cNvSpPr>
          <p:nvPr>
            <p:ph sz="half" idx="4294967295"/>
          </p:nvPr>
        </p:nvSpPr>
        <p:spPr>
          <a:xfrm>
            <a:off x="6298142" y="2695138"/>
            <a:ext cx="2309812" cy="3183446"/>
          </a:xfrm>
        </p:spPr>
        <p:txBody>
          <a:bodyPr>
            <a:no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Devices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Turn </a:t>
            </a:r>
            <a:r>
              <a:rPr lang="en-US" sz="1400" u="sng" dirty="0">
                <a:latin typeface="Nirmala UI Semilight" panose="020B0402040204020203" pitchFamily="34" charset="0"/>
                <a:cs typeface="Nirmala UI Semilight" panose="020B0402040204020203" pitchFamily="34" charset="0"/>
              </a:rPr>
              <a:t>off</a:t>
            </a:r>
            <a:r>
              <a:rPr lang="en-US" sz="1400" b="0" dirty="0">
                <a:latin typeface="Nirmala UI Semilight" panose="020B0402040204020203" pitchFamily="34" charset="0"/>
                <a:cs typeface="Nirmala UI Semilight" panose="020B0402040204020203" pitchFamily="34" charset="0"/>
              </a:rPr>
              <a:t> or set electronic devices to vibrate.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Attending to devices is distracting to others. </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Try to delay until breaks or after class.</a:t>
            </a:r>
          </a:p>
          <a:p>
            <a:pPr algn="ctr"/>
            <a:endParaRPr lang="en-US" sz="1400" b="0" dirty="0">
              <a:latin typeface="Nirmala UI Semilight" panose="020B0402040204020203" pitchFamily="34" charset="0"/>
              <a:cs typeface="Nirmala UI Semilight" panose="020B0402040204020203" pitchFamily="34" charset="0"/>
            </a:endParaRPr>
          </a:p>
        </p:txBody>
      </p:sp>
      <p:sp>
        <p:nvSpPr>
          <p:cNvPr id="11" name="Content Placeholder 10"/>
          <p:cNvSpPr>
            <a:spLocks noGrp="1"/>
          </p:cNvSpPr>
          <p:nvPr>
            <p:ph sz="half" idx="4294967295"/>
          </p:nvPr>
        </p:nvSpPr>
        <p:spPr>
          <a:xfrm>
            <a:off x="9119130" y="2695138"/>
            <a:ext cx="2308225" cy="3183446"/>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Miscellaneous</a:t>
            </a:r>
            <a:endParaRPr lang="en-US" sz="1400" dirty="0">
              <a:solidFill>
                <a:schemeClr val="tx2"/>
              </a:solidFill>
              <a:latin typeface="Nirmala UI Semilight" panose="020B0402040204020203" pitchFamily="34" charset="0"/>
              <a:cs typeface="Nirmala UI Semilight" panose="020B0402040204020203" pitchFamily="34" charset="0"/>
            </a:endParaRP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Courseware</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Bathroom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Fire drills</a:t>
            </a:r>
          </a:p>
        </p:txBody>
      </p:sp>
      <p:sp>
        <p:nvSpPr>
          <p:cNvPr id="12" name="Content Placeholder 11"/>
          <p:cNvSpPr>
            <a:spLocks noGrp="1"/>
          </p:cNvSpPr>
          <p:nvPr>
            <p:ph sz="half" idx="4294967295"/>
          </p:nvPr>
        </p:nvSpPr>
        <p:spPr>
          <a:xfrm>
            <a:off x="503237" y="2695137"/>
            <a:ext cx="2519363" cy="3604063"/>
          </a:xfrm>
        </p:spPr>
        <p:txBody>
          <a:bodyPr>
            <a:normAutofit/>
          </a:bodyPr>
          <a:lstStyle/>
          <a:p>
            <a:pPr algn="ctr"/>
            <a:r>
              <a:rPr lang="en-US" dirty="0">
                <a:solidFill>
                  <a:schemeClr val="tx2"/>
                </a:solidFill>
                <a:latin typeface="Nirmala UI Semilight" panose="020B0402040204020203" pitchFamily="34" charset="0"/>
                <a:cs typeface="Nirmala UI Semilight" panose="020B0402040204020203" pitchFamily="34" charset="0"/>
              </a:rPr>
              <a:t>Class Hours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Start time is </a:t>
            </a:r>
            <a:r>
              <a:rPr lang="en-US" sz="1400" u="sng" dirty="0">
                <a:latin typeface="Nirmala UI Semilight" panose="020B0402040204020203" pitchFamily="34" charset="0"/>
                <a:cs typeface="Nirmala UI Semilight" panose="020B0402040204020203" pitchFamily="34" charset="0"/>
              </a:rPr>
              <a:t>9:00am.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End time is </a:t>
            </a:r>
            <a:r>
              <a:rPr lang="en-US" sz="1400" u="sng" dirty="0">
                <a:latin typeface="Nirmala UI Semilight" panose="020B0402040204020203" pitchFamily="34" charset="0"/>
                <a:cs typeface="Nirmala UI Semilight" panose="020B0402040204020203" pitchFamily="34" charset="0"/>
              </a:rPr>
              <a:t>4:30pm.</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Class times may vary slightly for specific classes.</a:t>
            </a:r>
          </a:p>
          <a:p>
            <a:pPr algn="ctr"/>
            <a:endParaRPr lang="en-US" sz="1400" b="0" dirty="0">
              <a:latin typeface="Nirmala UI Semilight" panose="020B0402040204020203" pitchFamily="34" charset="0"/>
              <a:cs typeface="Nirmala UI Semilight" panose="020B0402040204020203" pitchFamily="34" charset="0"/>
            </a:endParaRPr>
          </a:p>
          <a:p>
            <a:pPr algn="ctr"/>
            <a:r>
              <a:rPr lang="en-US" sz="1400" b="0" dirty="0">
                <a:latin typeface="Nirmala UI Semilight" panose="020B0402040204020203" pitchFamily="34" charset="0"/>
                <a:cs typeface="Nirmala UI Semilight" panose="020B0402040204020203" pitchFamily="34" charset="0"/>
              </a:rPr>
              <a:t>Break every 60 minutes.</a:t>
            </a:r>
          </a:p>
        </p:txBody>
      </p:sp>
      <p:pic>
        <p:nvPicPr>
          <p:cNvPr id="3" name="Graphic 2">
            <a:extLst>
              <a:ext uri="{FF2B5EF4-FFF2-40B4-BE49-F238E27FC236}">
                <a16:creationId xmlns:a16="http://schemas.microsoft.com/office/drawing/2014/main" id="{4E650534-9063-4E5D-83CB-F282100EC0BF}"/>
              </a:ext>
            </a:extLst>
          </p:cNvPr>
          <p:cNvPicPr>
            <a:picLocks noChangeAspect="1"/>
          </p:cNvPicPr>
          <p:nvPr/>
        </p:nvPicPr>
        <p:blipFill>
          <a:blip r:embed="rId3">
            <a:alphaModFix amt="30000"/>
            <a:extLst>
              <a:ext uri="{96DAC541-7B7A-43D3-8B79-37D633B846F1}">
                <asvg:svgBlip xmlns:asvg="http://schemas.microsoft.com/office/drawing/2016/SVG/main" r:embed="rId4"/>
              </a:ext>
            </a:extLst>
          </a:blip>
          <a:stretch>
            <a:fillRect/>
          </a:stretch>
        </p:blipFill>
        <p:spPr>
          <a:xfrm>
            <a:off x="1436696" y="1802382"/>
            <a:ext cx="652443" cy="652443"/>
          </a:xfrm>
          <a:prstGeom prst="rect">
            <a:avLst/>
          </a:prstGeom>
        </p:spPr>
      </p:pic>
      <p:pic>
        <p:nvPicPr>
          <p:cNvPr id="5" name="Graphic 4">
            <a:extLst>
              <a:ext uri="{FF2B5EF4-FFF2-40B4-BE49-F238E27FC236}">
                <a16:creationId xmlns:a16="http://schemas.microsoft.com/office/drawing/2014/main" id="{440E5829-7ADB-40E9-B043-0A4C0F7C5DA0}"/>
              </a:ext>
            </a:extLst>
          </p:cNvPr>
          <p:cNvPicPr>
            <a:picLocks noChangeAspect="1"/>
          </p:cNvPicPr>
          <p:nvPr/>
        </p:nvPicPr>
        <p:blipFill>
          <a:blip r:embed="rId5">
            <a:alphaModFix amt="30000"/>
            <a:extLst>
              <a:ext uri="{96DAC541-7B7A-43D3-8B79-37D633B846F1}">
                <asvg:svgBlip xmlns:asvg="http://schemas.microsoft.com/office/drawing/2016/SVG/main" r:embed="rId6"/>
              </a:ext>
            </a:extLst>
          </a:blip>
          <a:stretch>
            <a:fillRect/>
          </a:stretch>
        </p:blipFill>
        <p:spPr>
          <a:xfrm>
            <a:off x="4330858" y="1802382"/>
            <a:ext cx="570888" cy="652443"/>
          </a:xfrm>
          <a:prstGeom prst="rect">
            <a:avLst/>
          </a:prstGeom>
        </p:spPr>
      </p:pic>
      <p:pic>
        <p:nvPicPr>
          <p:cNvPr id="8" name="Graphic 7">
            <a:extLst>
              <a:ext uri="{FF2B5EF4-FFF2-40B4-BE49-F238E27FC236}">
                <a16:creationId xmlns:a16="http://schemas.microsoft.com/office/drawing/2014/main" id="{68C14B89-764A-41FC-A44A-41B91DA2E094}"/>
              </a:ext>
            </a:extLst>
          </p:cNvPr>
          <p:cNvPicPr>
            <a:picLocks noChangeAspect="1"/>
          </p:cNvPicPr>
          <p:nvPr/>
        </p:nvPicPr>
        <p:blipFill>
          <a:blip r:embed="rId7">
            <a:alphaModFix amt="30000"/>
            <a:extLst>
              <a:ext uri="{96DAC541-7B7A-43D3-8B79-37D633B846F1}">
                <asvg:svgBlip xmlns:asvg="http://schemas.microsoft.com/office/drawing/2016/SVG/main" r:embed="rId8"/>
              </a:ext>
            </a:extLst>
          </a:blip>
          <a:stretch>
            <a:fillRect/>
          </a:stretch>
        </p:blipFill>
        <p:spPr>
          <a:xfrm>
            <a:off x="7249159" y="1802381"/>
            <a:ext cx="407777" cy="652443"/>
          </a:xfrm>
          <a:prstGeom prst="rect">
            <a:avLst/>
          </a:prstGeom>
        </p:spPr>
      </p:pic>
      <p:pic>
        <p:nvPicPr>
          <p:cNvPr id="9" name="Graphic 8">
            <a:extLst>
              <a:ext uri="{FF2B5EF4-FFF2-40B4-BE49-F238E27FC236}">
                <a16:creationId xmlns:a16="http://schemas.microsoft.com/office/drawing/2014/main" id="{72607F87-0016-43D6-B6BC-AE6F858807C5}"/>
              </a:ext>
            </a:extLst>
          </p:cNvPr>
          <p:cNvPicPr>
            <a:picLocks noChangeAspect="1"/>
          </p:cNvPicPr>
          <p:nvPr/>
        </p:nvPicPr>
        <p:blipFill>
          <a:blip r:embed="rId9">
            <a:alphaModFix amt="30000"/>
            <a:extLst>
              <a:ext uri="{96DAC541-7B7A-43D3-8B79-37D633B846F1}">
                <asvg:svgBlip xmlns:asvg="http://schemas.microsoft.com/office/drawing/2016/SVG/main" r:embed="rId10"/>
              </a:ext>
            </a:extLst>
          </a:blip>
          <a:stretch>
            <a:fillRect/>
          </a:stretch>
        </p:blipFill>
        <p:spPr>
          <a:xfrm>
            <a:off x="9947020" y="1883937"/>
            <a:ext cx="652444" cy="570888"/>
          </a:xfrm>
          <a:prstGeom prst="rect">
            <a:avLst/>
          </a:prstGeom>
        </p:spPr>
      </p:pic>
    </p:spTree>
    <p:extLst>
      <p:ext uri="{BB962C8B-B14F-4D97-AF65-F5344CB8AC3E}">
        <p14:creationId xmlns:p14="http://schemas.microsoft.com/office/powerpoint/2010/main" val="2567730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Create our first Lambda function</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Log into the AWS Management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Find the Lambda managed console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a function using a blueprint</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Test your function</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88543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1.1 -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Simple functions are very easy to create with the UI/Console.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It is possible to create complex applications using purely the UI, although it is not the most effective way to do it, or the most maintainable.</a:t>
            </a: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600485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lstStyle/>
          <a:p>
            <a:r>
              <a:rPr lang="en-US" dirty="0"/>
              <a:t>How would the ability to rapidly deploy Lambda functions on-demand without any other team interaction change your team's development velocity?</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22</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34634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773C-CAB5-4AED-91B0-E1E6B6268DC2}"/>
              </a:ext>
            </a:extLst>
          </p:cNvPr>
          <p:cNvSpPr>
            <a:spLocks noGrp="1"/>
          </p:cNvSpPr>
          <p:nvPr>
            <p:ph type="title"/>
          </p:nvPr>
        </p:nvSpPr>
        <p:spPr>
          <a:xfrm>
            <a:off x="607934" y="1984399"/>
            <a:ext cx="10472816" cy="1198618"/>
          </a:xfrm>
        </p:spPr>
        <p:txBody>
          <a:bodyPr/>
          <a:lstStyle/>
          <a:p>
            <a:r>
              <a:rPr lang="en-US" dirty="0"/>
              <a:t>Development Velocity</a:t>
            </a:r>
          </a:p>
        </p:txBody>
      </p:sp>
      <p:sp>
        <p:nvSpPr>
          <p:cNvPr id="3" name="Content Placeholder 2">
            <a:extLst>
              <a:ext uri="{FF2B5EF4-FFF2-40B4-BE49-F238E27FC236}">
                <a16:creationId xmlns:a16="http://schemas.microsoft.com/office/drawing/2014/main" id="{2BDEC6E3-461D-4079-9B6D-4C4F7BE1D192}"/>
              </a:ext>
            </a:extLst>
          </p:cNvPr>
          <p:cNvSpPr>
            <a:spLocks noGrp="1"/>
          </p:cNvSpPr>
          <p:nvPr>
            <p:ph sz="quarter" idx="4"/>
          </p:nvPr>
        </p:nvSpPr>
        <p:spPr>
          <a:xfrm>
            <a:off x="607935" y="3452312"/>
            <a:ext cx="8370966" cy="1956205"/>
          </a:xfrm>
        </p:spPr>
        <p:txBody>
          <a:bodyPr>
            <a:normAutofit lnSpcReduction="10000"/>
          </a:bodyPr>
          <a:lstStyle/>
          <a:p>
            <a:r>
              <a:rPr lang="en-US" dirty="0"/>
              <a:t>1. Fast testing with no need to spin up any infrastructure</a:t>
            </a:r>
          </a:p>
          <a:p>
            <a:r>
              <a:rPr lang="en-US" dirty="0"/>
              <a:t>2. Purely event driven systems with a couple of clicks</a:t>
            </a:r>
          </a:p>
          <a:p>
            <a:r>
              <a:rPr lang="en-US" dirty="0"/>
              <a:t>3. Scale function sizes on demand without any downtime</a:t>
            </a:r>
          </a:p>
          <a:p>
            <a:r>
              <a:rPr lang="en-US" dirty="0"/>
              <a:t>4. No traditional infrastructure management/planning</a:t>
            </a:r>
          </a:p>
          <a:p>
            <a:endParaRPr lang="en-US" dirty="0"/>
          </a:p>
        </p:txBody>
      </p:sp>
      <p:sp>
        <p:nvSpPr>
          <p:cNvPr id="4" name="Slide Number Placeholder 3">
            <a:extLst>
              <a:ext uri="{FF2B5EF4-FFF2-40B4-BE49-F238E27FC236}">
                <a16:creationId xmlns:a16="http://schemas.microsoft.com/office/drawing/2014/main" id="{0E6F8388-D2F3-4F17-A6BB-CC7AF1BA299C}"/>
              </a:ext>
            </a:extLst>
          </p:cNvPr>
          <p:cNvSpPr>
            <a:spLocks noGrp="1"/>
          </p:cNvSpPr>
          <p:nvPr>
            <p:ph type="sldNum" sz="quarter" idx="12"/>
          </p:nvPr>
        </p:nvSpPr>
        <p:spPr/>
        <p:txBody>
          <a:bodyPr/>
          <a:lstStyle/>
          <a:p>
            <a:fld id="{D99624C5-FDF6-4954-B8C3-64918F306FAA}" type="slidenum">
              <a:rPr lang="en-US" smtClean="0"/>
              <a:pPr/>
              <a:t>23</a:t>
            </a:fld>
            <a:endParaRPr lang="en-US" dirty="0"/>
          </a:p>
        </p:txBody>
      </p:sp>
      <p:sp>
        <p:nvSpPr>
          <p:cNvPr id="5" name="Footer Placeholder 4">
            <a:extLst>
              <a:ext uri="{FF2B5EF4-FFF2-40B4-BE49-F238E27FC236}">
                <a16:creationId xmlns:a16="http://schemas.microsoft.com/office/drawing/2014/main" id="{0C0E9C78-2B2C-4C5B-A6C1-6DBB16A59EE0}"/>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85649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11252479" cy="1371600"/>
          </a:xfrm>
        </p:spPr>
        <p:txBody>
          <a:bodyPr/>
          <a:lstStyle/>
          <a:p>
            <a:r>
              <a:rPr lang="en-US" dirty="0">
                <a:latin typeface="Leelawadee UI Semilight" panose="020B0402040204020203" pitchFamily="34" charset="-34"/>
                <a:cs typeface="Leelawadee UI Semilight" panose="020B0402040204020203" pitchFamily="34" charset="-34"/>
              </a:rPr>
              <a:t>Lambda is </a:t>
            </a:r>
            <a:r>
              <a:rPr lang="en-US" u="sng" dirty="0">
                <a:latin typeface="Leelawadee UI Semilight" panose="020B0402040204020203" pitchFamily="34" charset="-34"/>
                <a:cs typeface="Leelawadee UI Semilight" panose="020B0402040204020203" pitchFamily="34" charset="-34"/>
              </a:rPr>
              <a:t>containers</a:t>
            </a:r>
            <a:r>
              <a:rPr lang="en-US" dirty="0">
                <a:latin typeface="Leelawadee UI Semilight" panose="020B0402040204020203" pitchFamily="34" charset="-34"/>
                <a:cs typeface="Leelawadee UI Semilight" panose="020B0402040204020203" pitchFamily="34" charset="-34"/>
              </a:rPr>
              <a:t>, Not magic.</a:t>
            </a:r>
          </a:p>
        </p:txBody>
      </p:sp>
      <p:sp>
        <p:nvSpPr>
          <p:cNvPr id="7" name="Content Placeholder 6"/>
          <p:cNvSpPr>
            <a:spLocks noGrp="1"/>
          </p:cNvSpPr>
          <p:nvPr>
            <p:ph sz="half" idx="2"/>
          </p:nvPr>
        </p:nvSpPr>
        <p:spPr>
          <a:xfrm>
            <a:off x="6932062" y="1524318"/>
            <a:ext cx="4389120" cy="44446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Functions are containers that are built with your code injected into them.</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is wrapped with a small HTTP server in the container</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Your code entry point is registered with the server and Lambda orchestrates it.</a:t>
            </a:r>
          </a:p>
        </p:txBody>
      </p:sp>
      <p:sp>
        <p:nvSpPr>
          <p:cNvPr id="6" name="Slide Number Placeholder 5"/>
          <p:cNvSpPr>
            <a:spLocks noGrp="1"/>
          </p:cNvSpPr>
          <p:nvPr>
            <p:ph type="sldNum" sz="quarter" idx="12"/>
          </p:nvPr>
        </p:nvSpPr>
        <p:spPr/>
        <p:txBody>
          <a:bodyPr/>
          <a:lstStyle/>
          <a:p>
            <a:fld id="{D99624C5-FDF6-4954-B8C3-64918F306FAA}" type="slidenum">
              <a:rPr lang="en-US" smtClean="0"/>
              <a:t>24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2CE06DC-4C68-463F-962F-7323131B3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8" y="2096429"/>
            <a:ext cx="3886367" cy="3416586"/>
          </a:xfrm>
          <a:prstGeom prst="rect">
            <a:avLst/>
          </a:prstGeom>
        </p:spPr>
      </p:pic>
    </p:spTree>
    <p:extLst>
      <p:ext uri="{BB962C8B-B14F-4D97-AF65-F5344CB8AC3E}">
        <p14:creationId xmlns:p14="http://schemas.microsoft.com/office/powerpoint/2010/main" val="3772785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What is a container?</a:t>
            </a:r>
          </a:p>
        </p:txBody>
      </p:sp>
      <p:sp>
        <p:nvSpPr>
          <p:cNvPr id="7" name="Content Placeholder 6"/>
          <p:cNvSpPr>
            <a:spLocks noGrp="1"/>
          </p:cNvSpPr>
          <p:nvPr>
            <p:ph sz="half" idx="2"/>
          </p:nvPr>
        </p:nvSpPr>
        <p:spPr>
          <a:xfrm>
            <a:off x="6932062" y="1524318"/>
            <a:ext cx="4389120" cy="4482782"/>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 container is an isolated execution environment for software that guarantees portability between systems.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a completely </a:t>
            </a:r>
            <a:r>
              <a:rPr lang="en-US" sz="2400" b="0" dirty="0" err="1">
                <a:latin typeface="Nirmala UI Semilight" panose="020B0402040204020203" pitchFamily="34" charset="0"/>
                <a:cs typeface="Nirmala UI Semilight" panose="020B0402040204020203" pitchFamily="34" charset="0"/>
              </a:rPr>
              <a:t>reproducable</a:t>
            </a:r>
            <a:r>
              <a:rPr lang="en-US" sz="2400" b="0" dirty="0">
                <a:latin typeface="Nirmala UI Semilight" panose="020B0402040204020203" pitchFamily="34" charset="0"/>
                <a:cs typeface="Nirmala UI Semilight" panose="020B0402040204020203" pitchFamily="34" charset="0"/>
              </a:rPr>
              <a:t> software defined application stack.</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offer the lightest weight application isolation possible.</a:t>
            </a:r>
          </a:p>
        </p:txBody>
      </p:sp>
      <p:sp>
        <p:nvSpPr>
          <p:cNvPr id="6" name="Slide Number Placeholder 5"/>
          <p:cNvSpPr>
            <a:spLocks noGrp="1"/>
          </p:cNvSpPr>
          <p:nvPr>
            <p:ph type="sldNum" sz="quarter" idx="12"/>
          </p:nvPr>
        </p:nvSpPr>
        <p:spPr/>
        <p:txBody>
          <a:bodyPr/>
          <a:lstStyle/>
          <a:p>
            <a:fld id="{D99624C5-FDF6-4954-B8C3-64918F306FAA}" type="slidenum">
              <a:rPr lang="en-US" smtClean="0"/>
              <a:t>25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07EBE508-CACE-4B03-8E3D-E892F1101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7" y="1059738"/>
            <a:ext cx="6160172" cy="5333682"/>
          </a:xfrm>
          <a:prstGeom prst="rect">
            <a:avLst/>
          </a:prstGeom>
        </p:spPr>
      </p:pic>
    </p:spTree>
    <p:extLst>
      <p:ext uri="{BB962C8B-B14F-4D97-AF65-F5344CB8AC3E}">
        <p14:creationId xmlns:p14="http://schemas.microsoft.com/office/powerpoint/2010/main" val="2982479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are portable between host platforms and providers.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Using techniques we will discuss later, you can move your functions between any provider with </a:t>
            </a:r>
            <a:r>
              <a:rPr lang="en-US" sz="2400" u="sng" dirty="0">
                <a:latin typeface="Nirmala UI Semilight" panose="020B0402040204020203" pitchFamily="34" charset="0"/>
                <a:cs typeface="Nirmala UI Semilight" panose="020B0402040204020203" pitchFamily="34" charset="0"/>
              </a:rPr>
              <a:t>little or no modifications.</a:t>
            </a:r>
          </a:p>
        </p:txBody>
      </p:sp>
      <p:sp>
        <p:nvSpPr>
          <p:cNvPr id="6" name="Slide Number Placeholder 5"/>
          <p:cNvSpPr>
            <a:spLocks noGrp="1"/>
          </p:cNvSpPr>
          <p:nvPr>
            <p:ph type="sldNum" sz="quarter" idx="12"/>
          </p:nvPr>
        </p:nvSpPr>
        <p:spPr/>
        <p:txBody>
          <a:bodyPr/>
          <a:lstStyle/>
          <a:p>
            <a:fld id="{D99624C5-FDF6-4954-B8C3-64918F306FAA}" type="slidenum">
              <a:rPr lang="en-US" smtClean="0"/>
              <a:t>26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95A9F2E7-4AC4-4941-87BE-7B6C51DF9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921038"/>
            <a:ext cx="3779418" cy="3779418"/>
          </a:xfrm>
          <a:prstGeom prst="rect">
            <a:avLst/>
          </a:prstGeom>
        </p:spPr>
      </p:pic>
    </p:spTree>
    <p:extLst>
      <p:ext uri="{BB962C8B-B14F-4D97-AF65-F5344CB8AC3E}">
        <p14:creationId xmlns:p14="http://schemas.microsoft.com/office/powerpoint/2010/main" val="3494249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Why containers?</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Containers enable the end-to-end automation of applications and operations.</a:t>
            </a:r>
          </a:p>
          <a:p>
            <a:pPr marL="342900" indent="-342900">
              <a:buFont typeface="Arial" panose="020B0604020202020204" pitchFamily="34" charset="0"/>
              <a:buChar char="•"/>
            </a:pPr>
            <a:r>
              <a:rPr lang="en-US" sz="2400" b="0" dirty="0">
                <a:latin typeface="Nirmala UI Semilight" panose="020B0402040204020203" pitchFamily="34" charset="0"/>
                <a:cs typeface="Nirmala UI Semilight" panose="020B0402040204020203" pitchFamily="34" charset="0"/>
              </a:rPr>
              <a:t>All container engines are 100% API driven, and even the CLI tools are just calling the APIs.</a:t>
            </a:r>
          </a:p>
        </p:txBody>
      </p:sp>
      <p:sp>
        <p:nvSpPr>
          <p:cNvPr id="6" name="Slide Number Placeholder 5"/>
          <p:cNvSpPr>
            <a:spLocks noGrp="1"/>
          </p:cNvSpPr>
          <p:nvPr>
            <p:ph type="sldNum" sz="quarter" idx="12"/>
          </p:nvPr>
        </p:nvSpPr>
        <p:spPr/>
        <p:txBody>
          <a:bodyPr/>
          <a:lstStyle/>
          <a:p>
            <a:fld id="{D99624C5-FDF6-4954-B8C3-64918F306FAA}" type="slidenum">
              <a:rPr lang="en-US" smtClean="0"/>
              <a:t>27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310E5DBF-99F3-4A5C-BD7F-09E5844E9F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18" y="1658292"/>
            <a:ext cx="4409768" cy="4409768"/>
          </a:xfrm>
          <a:prstGeom prst="rect">
            <a:avLst/>
          </a:prstGeom>
          <a:noFill/>
        </p:spPr>
      </p:pic>
    </p:spTree>
    <p:extLst>
      <p:ext uri="{BB962C8B-B14F-4D97-AF65-F5344CB8AC3E}">
        <p14:creationId xmlns:p14="http://schemas.microsoft.com/office/powerpoint/2010/main" val="1788606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Tree>
    <p:extLst>
      <p:ext uri="{BB962C8B-B14F-4D97-AF65-F5344CB8AC3E}">
        <p14:creationId xmlns:p14="http://schemas.microsoft.com/office/powerpoint/2010/main" val="1254546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29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
        <p:nvSpPr>
          <p:cNvPr id="9" name="Rectangle: Rounded Corners 8">
            <a:extLst>
              <a:ext uri="{FF2B5EF4-FFF2-40B4-BE49-F238E27FC236}">
                <a16:creationId xmlns:a16="http://schemas.microsoft.com/office/drawing/2014/main" id="{74D89B8D-ED7A-454E-8503-3639BB188D42}"/>
              </a:ext>
            </a:extLst>
          </p:cNvPr>
          <p:cNvSpPr/>
          <p:nvPr/>
        </p:nvSpPr>
        <p:spPr>
          <a:xfrm>
            <a:off x="4733575" y="2785124"/>
            <a:ext cx="1408471"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a:t>
            </a:r>
          </a:p>
        </p:txBody>
      </p:sp>
      <p:cxnSp>
        <p:nvCxnSpPr>
          <p:cNvPr id="11" name="Straight Arrow Connector 10">
            <a:extLst>
              <a:ext uri="{FF2B5EF4-FFF2-40B4-BE49-F238E27FC236}">
                <a16:creationId xmlns:a16="http://schemas.microsoft.com/office/drawing/2014/main" id="{C674B453-AE45-4EF1-9758-5E85F28BC334}"/>
              </a:ext>
            </a:extLst>
          </p:cNvPr>
          <p:cNvCxnSpPr>
            <a:stCxn id="5" idx="3"/>
          </p:cNvCxnSpPr>
          <p:nvPr/>
        </p:nvCxnSpPr>
        <p:spPr>
          <a:xfrm>
            <a:off x="4093497" y="3076287"/>
            <a:ext cx="466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895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943172-318C-41EC-B8C7-37E0B7E94190}"/>
              </a:ext>
            </a:extLst>
          </p:cNvPr>
          <p:cNvSpPr>
            <a:spLocks noGrp="1"/>
          </p:cNvSpPr>
          <p:nvPr>
            <p:ph type="body" sz="half" idx="2"/>
          </p:nvPr>
        </p:nvSpPr>
        <p:spPr/>
        <p:txBody>
          <a:bodyPr/>
          <a:lstStyle/>
          <a:p>
            <a:endParaRPr lang="en-US"/>
          </a:p>
        </p:txBody>
      </p:sp>
      <p:sp>
        <p:nvSpPr>
          <p:cNvPr id="4" name="Slide Number Placeholder 3">
            <a:extLst>
              <a:ext uri="{FF2B5EF4-FFF2-40B4-BE49-F238E27FC236}">
                <a16:creationId xmlns:a16="http://schemas.microsoft.com/office/drawing/2014/main" id="{E92D3B92-DF07-409E-AFC8-0EEA6C19B211}"/>
              </a:ext>
            </a:extLst>
          </p:cNvPr>
          <p:cNvSpPr>
            <a:spLocks noGrp="1"/>
          </p:cNvSpPr>
          <p:nvPr>
            <p:ph type="sldNum" sz="quarter" idx="12"/>
          </p:nvPr>
        </p:nvSpPr>
        <p:spPr/>
        <p:txBody>
          <a:bodyPr/>
          <a:lstStyle/>
          <a:p>
            <a:fld id="{D99624C5-FDF6-4954-B8C3-64918F306FAA}" type="slidenum">
              <a:rPr lang="en-US" smtClean="0"/>
              <a:t>3</a:t>
            </a:fld>
            <a:endParaRPr lang="en-US"/>
          </a:p>
        </p:txBody>
      </p:sp>
      <p:sp>
        <p:nvSpPr>
          <p:cNvPr id="5" name="Title 4">
            <a:extLst>
              <a:ext uri="{FF2B5EF4-FFF2-40B4-BE49-F238E27FC236}">
                <a16:creationId xmlns:a16="http://schemas.microsoft.com/office/drawing/2014/main" id="{084045A2-8367-4498-B0C4-5050A14DEA80}"/>
              </a:ext>
            </a:extLst>
          </p:cNvPr>
          <p:cNvSpPr>
            <a:spLocks noGrp="1"/>
          </p:cNvSpPr>
          <p:nvPr>
            <p:ph type="title"/>
          </p:nvPr>
        </p:nvSpPr>
        <p:spPr/>
        <p:txBody>
          <a:bodyPr/>
          <a:lstStyle/>
          <a:p>
            <a:r>
              <a:rPr lang="en-US" dirty="0"/>
              <a:t>Course Objectives</a:t>
            </a:r>
          </a:p>
        </p:txBody>
      </p:sp>
      <p:sp>
        <p:nvSpPr>
          <p:cNvPr id="6" name="Footer Placeholder 5">
            <a:extLst>
              <a:ext uri="{FF2B5EF4-FFF2-40B4-BE49-F238E27FC236}">
                <a16:creationId xmlns:a16="http://schemas.microsoft.com/office/drawing/2014/main" id="{9D87F3B3-E47E-4983-AFA1-EE573103F9F4}"/>
              </a:ext>
            </a:extLst>
          </p:cNvPr>
          <p:cNvSpPr>
            <a:spLocks noGrp="1"/>
          </p:cNvSpPr>
          <p:nvPr>
            <p:ph type="ftr" sz="quarter" idx="11"/>
          </p:nvPr>
        </p:nvSpPr>
        <p:spPr/>
        <p:txBody>
          <a:bodyPr/>
          <a:lstStyle/>
          <a:p>
            <a:r>
              <a:rPr lang="en-US"/>
              <a:t>© 2019 by Innovation In Software Corporation</a:t>
            </a:r>
            <a:endParaRPr lang="en-US" dirty="0"/>
          </a:p>
        </p:txBody>
      </p:sp>
      <p:pic>
        <p:nvPicPr>
          <p:cNvPr id="7" name="Picture 6">
            <a:extLst>
              <a:ext uri="{FF2B5EF4-FFF2-40B4-BE49-F238E27FC236}">
                <a16:creationId xmlns:a16="http://schemas.microsoft.com/office/drawing/2014/main" id="{46D4DB6A-D256-4943-ADC4-2304F0A05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16" y="1575683"/>
            <a:ext cx="4529593" cy="4529593"/>
          </a:xfrm>
          <a:prstGeom prst="rect">
            <a:avLst/>
          </a:prstGeom>
        </p:spPr>
      </p:pic>
      <p:sp>
        <p:nvSpPr>
          <p:cNvPr id="2" name="Content Placeholder 1">
            <a:extLst>
              <a:ext uri="{FF2B5EF4-FFF2-40B4-BE49-F238E27FC236}">
                <a16:creationId xmlns:a16="http://schemas.microsoft.com/office/drawing/2014/main" id="{8F9B2C49-2449-4D9B-9802-6B332BF6B251}"/>
              </a:ext>
            </a:extLst>
          </p:cNvPr>
          <p:cNvSpPr>
            <a:spLocks noGrp="1"/>
          </p:cNvSpPr>
          <p:nvPr>
            <p:ph idx="1"/>
          </p:nvPr>
        </p:nvSpPr>
        <p:spPr>
          <a:xfrm>
            <a:off x="4332393" y="1600200"/>
            <a:ext cx="6815667" cy="4480560"/>
          </a:xfrm>
        </p:spPr>
        <p:txBody>
          <a:bodyPr anchor="ctr">
            <a:normAutofit fontScale="62500" lnSpcReduction="20000"/>
          </a:bodyPr>
          <a:lstStyle/>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What is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Create an API using AWS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sym typeface="Wingdings"/>
              </a:rPr>
              <a:t>Use AWS Lambda to automated Ops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Design applications to maximize Lambda benefits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Automatically deploy and rollback Lambda functions</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Understand critical architectural limitations of Lambda</a:t>
            </a:r>
          </a:p>
          <a:p>
            <a:pPr marL="342900" indent="-342900">
              <a:lnSpc>
                <a:spcPct val="160000"/>
              </a:lnSpc>
              <a:buClr>
                <a:schemeClr val="tx2"/>
              </a:buClr>
              <a:buFont typeface="Arial" panose="020B0604020202020204" pitchFamily="34" charset="0"/>
              <a:buChar char="•"/>
            </a:pPr>
            <a:r>
              <a:rPr lang="en-US" b="0" dirty="0">
                <a:latin typeface="Nirmala UI" panose="020B0502040204020203" pitchFamily="34" charset="0"/>
                <a:cs typeface="Nirmala UI" panose="020B0502040204020203" pitchFamily="34" charset="0"/>
              </a:rPr>
              <a:t>Build a Lambda based flow that publishes static/JS app</a:t>
            </a:r>
          </a:p>
        </p:txBody>
      </p:sp>
    </p:spTree>
    <p:extLst>
      <p:ext uri="{BB962C8B-B14F-4D97-AF65-F5344CB8AC3E}">
        <p14:creationId xmlns:p14="http://schemas.microsoft.com/office/powerpoint/2010/main" val="4071271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30</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descr="A screenshot of a cell phone&#10;&#10;Description automatically generated">
            <a:extLst>
              <a:ext uri="{FF2B5EF4-FFF2-40B4-BE49-F238E27FC236}">
                <a16:creationId xmlns:a16="http://schemas.microsoft.com/office/drawing/2014/main" id="{FF6B0077-F453-4E5E-B39F-42A0654262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325041"/>
            <a:ext cx="2671097" cy="1502492"/>
          </a:xfrm>
          <a:prstGeom prst="rect">
            <a:avLst/>
          </a:prstGeom>
        </p:spPr>
      </p:pic>
      <p:sp>
        <p:nvSpPr>
          <p:cNvPr id="8" name="TextBox 7">
            <a:extLst>
              <a:ext uri="{FF2B5EF4-FFF2-40B4-BE49-F238E27FC236}">
                <a16:creationId xmlns:a16="http://schemas.microsoft.com/office/drawing/2014/main" id="{A1B84392-10C7-4AFD-8D51-56D598256E31}"/>
              </a:ext>
            </a:extLst>
          </p:cNvPr>
          <p:cNvSpPr txBox="1"/>
          <p:nvPr/>
        </p:nvSpPr>
        <p:spPr>
          <a:xfrm>
            <a:off x="1626869" y="2008296"/>
            <a:ext cx="2262158" cy="369332"/>
          </a:xfrm>
          <a:prstGeom prst="rect">
            <a:avLst/>
          </a:prstGeom>
          <a:noFill/>
        </p:spPr>
        <p:txBody>
          <a:bodyPr wrap="none" rtlCol="0">
            <a:spAutoFit/>
          </a:bodyPr>
          <a:lstStyle/>
          <a:p>
            <a:r>
              <a:rPr lang="en-US" dirty="0"/>
              <a:t>lambda_function.py</a:t>
            </a:r>
          </a:p>
        </p:txBody>
      </p:sp>
      <p:sp>
        <p:nvSpPr>
          <p:cNvPr id="9" name="Rectangle: Rounded Corners 8">
            <a:extLst>
              <a:ext uri="{FF2B5EF4-FFF2-40B4-BE49-F238E27FC236}">
                <a16:creationId xmlns:a16="http://schemas.microsoft.com/office/drawing/2014/main" id="{74D89B8D-ED7A-454E-8503-3639BB188D42}"/>
              </a:ext>
            </a:extLst>
          </p:cNvPr>
          <p:cNvSpPr/>
          <p:nvPr/>
        </p:nvSpPr>
        <p:spPr>
          <a:xfrm>
            <a:off x="4733575" y="2785124"/>
            <a:ext cx="1408471"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ZIP</a:t>
            </a:r>
          </a:p>
        </p:txBody>
      </p:sp>
      <p:cxnSp>
        <p:nvCxnSpPr>
          <p:cNvPr id="11" name="Straight Arrow Connector 10">
            <a:extLst>
              <a:ext uri="{FF2B5EF4-FFF2-40B4-BE49-F238E27FC236}">
                <a16:creationId xmlns:a16="http://schemas.microsoft.com/office/drawing/2014/main" id="{C674B453-AE45-4EF1-9758-5E85F28BC334}"/>
              </a:ext>
            </a:extLst>
          </p:cNvPr>
          <p:cNvCxnSpPr>
            <a:stCxn id="5" idx="3"/>
          </p:cNvCxnSpPr>
          <p:nvPr/>
        </p:nvCxnSpPr>
        <p:spPr>
          <a:xfrm>
            <a:off x="4093497" y="3076287"/>
            <a:ext cx="466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830E7DB-00A5-49F4-BA56-8864EF1CF012}"/>
              </a:ext>
            </a:extLst>
          </p:cNvPr>
          <p:cNvCxnSpPr>
            <a:stCxn id="9" idx="3"/>
          </p:cNvCxnSpPr>
          <p:nvPr/>
        </p:nvCxnSpPr>
        <p:spPr>
          <a:xfrm flipV="1">
            <a:off x="6142046" y="3043220"/>
            <a:ext cx="50507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323D9B74-EC41-429B-A81C-36337BF858BF}"/>
              </a:ext>
            </a:extLst>
          </p:cNvPr>
          <p:cNvSpPr/>
          <p:nvPr/>
        </p:nvSpPr>
        <p:spPr>
          <a:xfrm>
            <a:off x="6988738" y="2785123"/>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Tree>
    <p:extLst>
      <p:ext uri="{BB962C8B-B14F-4D97-AF65-F5344CB8AC3E}">
        <p14:creationId xmlns:p14="http://schemas.microsoft.com/office/powerpoint/2010/main" val="3784847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31</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3" name="TextBox 2">
            <a:extLst>
              <a:ext uri="{FF2B5EF4-FFF2-40B4-BE49-F238E27FC236}">
                <a16:creationId xmlns:a16="http://schemas.microsoft.com/office/drawing/2014/main" id="{95A3AA1F-2D0C-4E50-BDDD-46E1276F9A93}"/>
              </a:ext>
            </a:extLst>
          </p:cNvPr>
          <p:cNvSpPr txBox="1"/>
          <p:nvPr/>
        </p:nvSpPr>
        <p:spPr>
          <a:xfrm>
            <a:off x="2769828" y="2383588"/>
            <a:ext cx="5839543" cy="2800767"/>
          </a:xfrm>
          <a:prstGeom prst="rect">
            <a:avLst/>
          </a:prstGeom>
          <a:noFill/>
        </p:spPr>
        <p:txBody>
          <a:bodyPr wrap="square" rtlCol="0">
            <a:spAutoFit/>
          </a:bodyPr>
          <a:lstStyle/>
          <a:p>
            <a:r>
              <a:rPr lang="en-US" sz="8800" dirty="0"/>
              <a:t>What really happens?</a:t>
            </a:r>
          </a:p>
        </p:txBody>
      </p:sp>
    </p:spTree>
    <p:extLst>
      <p:ext uri="{BB962C8B-B14F-4D97-AF65-F5344CB8AC3E}">
        <p14:creationId xmlns:p14="http://schemas.microsoft.com/office/powerpoint/2010/main" val="2800733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32</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4" name="Rectangle: Rounded Corners 13">
            <a:extLst>
              <a:ext uri="{FF2B5EF4-FFF2-40B4-BE49-F238E27FC236}">
                <a16:creationId xmlns:a16="http://schemas.microsoft.com/office/drawing/2014/main" id="{323D9B74-EC41-429B-A81C-36337BF858BF}"/>
              </a:ext>
            </a:extLst>
          </p:cNvPr>
          <p:cNvSpPr/>
          <p:nvPr/>
        </p:nvSpPr>
        <p:spPr>
          <a:xfrm>
            <a:off x="2610597" y="2153264"/>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29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662493" y="215326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Tree>
    <p:extLst>
      <p:ext uri="{BB962C8B-B14F-4D97-AF65-F5344CB8AC3E}">
        <p14:creationId xmlns:p14="http://schemas.microsoft.com/office/powerpoint/2010/main" val="13969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4" name="Rectangle: Rounded Corners 13">
            <a:extLst>
              <a:ext uri="{FF2B5EF4-FFF2-40B4-BE49-F238E27FC236}">
                <a16:creationId xmlns:a16="http://schemas.microsoft.com/office/drawing/2014/main" id="{323D9B74-EC41-429B-A81C-36337BF858BF}"/>
              </a:ext>
            </a:extLst>
          </p:cNvPr>
          <p:cNvSpPr/>
          <p:nvPr/>
        </p:nvSpPr>
        <p:spPr>
          <a:xfrm>
            <a:off x="2610597" y="2153264"/>
            <a:ext cx="1860294" cy="5161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Upload to AWS</a:t>
            </a:r>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29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89543" y="367332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Tree>
    <p:extLst>
      <p:ext uri="{BB962C8B-B14F-4D97-AF65-F5344CB8AC3E}">
        <p14:creationId xmlns:p14="http://schemas.microsoft.com/office/powerpoint/2010/main" val="2944775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20933" y="2153264"/>
            <a:ext cx="1605737" cy="3274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89543" y="3673324"/>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
        <p:nvSpPr>
          <p:cNvPr id="9" name="Rectangle: Rounded Corners 8">
            <a:extLst>
              <a:ext uri="{FF2B5EF4-FFF2-40B4-BE49-F238E27FC236}">
                <a16:creationId xmlns:a16="http://schemas.microsoft.com/office/drawing/2014/main" id="{3000C78A-EBF1-418E-A386-B86897CF96BA}"/>
              </a:ext>
            </a:extLst>
          </p:cNvPr>
          <p:cNvSpPr/>
          <p:nvPr/>
        </p:nvSpPr>
        <p:spPr>
          <a:xfrm>
            <a:off x="5189543" y="2931348"/>
            <a:ext cx="1468516" cy="5870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Handler</a:t>
            </a:r>
          </a:p>
        </p:txBody>
      </p:sp>
      <p:sp>
        <p:nvSpPr>
          <p:cNvPr id="10" name="Rectangle: Rounded Corners 9">
            <a:extLst>
              <a:ext uri="{FF2B5EF4-FFF2-40B4-BE49-F238E27FC236}">
                <a16:creationId xmlns:a16="http://schemas.microsoft.com/office/drawing/2014/main" id="{00482B40-6D52-48AB-A2CA-9B7C3FEE1C5B}"/>
              </a:ext>
            </a:extLst>
          </p:cNvPr>
          <p:cNvSpPr/>
          <p:nvPr/>
        </p:nvSpPr>
        <p:spPr>
          <a:xfrm>
            <a:off x="5189543" y="4402988"/>
            <a:ext cx="1468516" cy="5264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Handler Function</a:t>
            </a:r>
          </a:p>
        </p:txBody>
      </p:sp>
    </p:spTree>
    <p:extLst>
      <p:ext uri="{BB962C8B-B14F-4D97-AF65-F5344CB8AC3E}">
        <p14:creationId xmlns:p14="http://schemas.microsoft.com/office/powerpoint/2010/main" val="189457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80351D4-23BA-4B7D-B1B6-6FC9A8CF5541}"/>
              </a:ext>
            </a:extLst>
          </p:cNvPr>
          <p:cNvSpPr/>
          <p:nvPr/>
        </p:nvSpPr>
        <p:spPr>
          <a:xfrm>
            <a:off x="4616302" y="1924788"/>
            <a:ext cx="2492421" cy="4056103"/>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Function Name</a:t>
            </a:r>
          </a:p>
        </p:txBody>
      </p:sp>
      <p:sp>
        <p:nvSpPr>
          <p:cNvPr id="4" name="Title 3"/>
          <p:cNvSpPr>
            <a:spLocks noGrp="1"/>
          </p:cNvSpPr>
          <p:nvPr>
            <p:ph type="title"/>
          </p:nvPr>
        </p:nvSpPr>
        <p:spPr>
          <a:xfrm>
            <a:off x="600891" y="804728"/>
            <a:ext cx="10831551" cy="729784"/>
          </a:xfrm>
        </p:spPr>
        <p:txBody>
          <a:bodyPr>
            <a:normAutofit/>
          </a:bodyPr>
          <a:lstStyle/>
          <a:p>
            <a:r>
              <a:rPr lang="en-US" dirty="0">
                <a:latin typeface="Leelawadee UI Semilight" panose="020B0402040204020203" pitchFamily="34" charset="-34"/>
                <a:cs typeface="Leelawadee UI Semilight" panose="020B0402040204020203" pitchFamily="34" charset="-34"/>
              </a:rPr>
              <a:t>Making a container a function in Lambda</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35</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
        <p:nvSpPr>
          <p:cNvPr id="15" name="Rectangle: Rounded Corners 14">
            <a:extLst>
              <a:ext uri="{FF2B5EF4-FFF2-40B4-BE49-F238E27FC236}">
                <a16:creationId xmlns:a16="http://schemas.microsoft.com/office/drawing/2014/main" id="{F37C363F-EFAB-44BF-922A-589B4C2DF170}"/>
              </a:ext>
            </a:extLst>
          </p:cNvPr>
          <p:cNvSpPr/>
          <p:nvPr/>
        </p:nvSpPr>
        <p:spPr>
          <a:xfrm>
            <a:off x="5106184" y="2654458"/>
            <a:ext cx="1605737" cy="29362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a:t>Container</a:t>
            </a:r>
          </a:p>
        </p:txBody>
      </p:sp>
      <p:sp>
        <p:nvSpPr>
          <p:cNvPr id="12" name="Rectangle: Rounded Corners 11">
            <a:extLst>
              <a:ext uri="{FF2B5EF4-FFF2-40B4-BE49-F238E27FC236}">
                <a16:creationId xmlns:a16="http://schemas.microsoft.com/office/drawing/2014/main" id="{30275004-2000-4D55-BD11-CFD053AEF550}"/>
              </a:ext>
            </a:extLst>
          </p:cNvPr>
          <p:cNvSpPr/>
          <p:nvPr/>
        </p:nvSpPr>
        <p:spPr>
          <a:xfrm>
            <a:off x="5174794" y="4027705"/>
            <a:ext cx="1468516" cy="526459"/>
          </a:xfrm>
          <a:prstGeom prst="round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Python File</a:t>
            </a:r>
          </a:p>
        </p:txBody>
      </p:sp>
      <p:sp>
        <p:nvSpPr>
          <p:cNvPr id="9" name="Rectangle: Rounded Corners 8">
            <a:extLst>
              <a:ext uri="{FF2B5EF4-FFF2-40B4-BE49-F238E27FC236}">
                <a16:creationId xmlns:a16="http://schemas.microsoft.com/office/drawing/2014/main" id="{3000C78A-EBF1-418E-A386-B86897CF96BA}"/>
              </a:ext>
            </a:extLst>
          </p:cNvPr>
          <p:cNvSpPr/>
          <p:nvPr/>
        </p:nvSpPr>
        <p:spPr>
          <a:xfrm>
            <a:off x="5174794" y="3285729"/>
            <a:ext cx="1468516" cy="587085"/>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 Handler</a:t>
            </a:r>
          </a:p>
        </p:txBody>
      </p:sp>
      <p:sp>
        <p:nvSpPr>
          <p:cNvPr id="10" name="Rectangle: Rounded Corners 9">
            <a:extLst>
              <a:ext uri="{FF2B5EF4-FFF2-40B4-BE49-F238E27FC236}">
                <a16:creationId xmlns:a16="http://schemas.microsoft.com/office/drawing/2014/main" id="{00482B40-6D52-48AB-A2CA-9B7C3FEE1C5B}"/>
              </a:ext>
            </a:extLst>
          </p:cNvPr>
          <p:cNvSpPr/>
          <p:nvPr/>
        </p:nvSpPr>
        <p:spPr>
          <a:xfrm>
            <a:off x="5174794" y="4757369"/>
            <a:ext cx="1468516" cy="52645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Handler Function</a:t>
            </a:r>
          </a:p>
        </p:txBody>
      </p:sp>
    </p:spTree>
    <p:extLst>
      <p:ext uri="{BB962C8B-B14F-4D97-AF65-F5344CB8AC3E}">
        <p14:creationId xmlns:p14="http://schemas.microsoft.com/office/powerpoint/2010/main" val="194780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15247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Create a function from the CLI</a:t>
            </a:r>
          </a:p>
        </p:txBody>
      </p:sp>
      <p:sp>
        <p:nvSpPr>
          <p:cNvPr id="7" name="Content Placeholder 6"/>
          <p:cNvSpPr>
            <a:spLocks noGrp="1"/>
          </p:cNvSpPr>
          <p:nvPr>
            <p:ph idx="1"/>
          </p:nvPr>
        </p:nvSpPr>
        <p:spPr>
          <a:xfrm>
            <a:off x="609600" y="1673645"/>
            <a:ext cx="10160000"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Create the same function from Lab #1 using </a:t>
            </a:r>
            <a:r>
              <a:rPr lang="en-US" u="sng" dirty="0">
                <a:latin typeface="Nirmala UI Semilight" panose="020B0402040204020203" pitchFamily="34" charset="0"/>
                <a:cs typeface="Nirmala UI Semilight" panose="020B0402040204020203" pitchFamily="34" charset="0"/>
              </a:rPr>
              <a:t>only</a:t>
            </a:r>
            <a:r>
              <a:rPr lang="en-US" b="0" dirty="0">
                <a:latin typeface="Nirmala UI Semilight" panose="020B0402040204020203" pitchFamily="34" charset="0"/>
                <a:cs typeface="Nirmala UI Semilight" panose="020B0402040204020203" pitchFamily="34" charset="0"/>
              </a:rPr>
              <a:t> the AWS CLI.</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Run/Invoke the function from the CLI using a custom payload.</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37</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613644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752474"/>
            <a:ext cx="10831551" cy="729784"/>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1.2 -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673645"/>
            <a:ext cx="8695174" cy="505227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It’s easy to deploy relatively simple functions from the command line just using the CLI and a zip file.</a:t>
            </a:r>
          </a:p>
          <a:p>
            <a:pPr marL="342900" indent="-34290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Chaining additional resources together can be complicated with the CLI, which we will address in Day 2’s Labs with frameworks.</a:t>
            </a: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38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171143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Gluing functions together</a:t>
            </a:r>
          </a:p>
        </p:txBody>
      </p:sp>
      <p:sp>
        <p:nvSpPr>
          <p:cNvPr id="7" name="Content Placeholder 6"/>
          <p:cNvSpPr>
            <a:spLocks noGrp="1"/>
          </p:cNvSpPr>
          <p:nvPr>
            <p:ph sz="half" idx="2"/>
          </p:nvPr>
        </p:nvSpPr>
        <p:spPr>
          <a:xfrm>
            <a:off x="6932062" y="1433101"/>
            <a:ext cx="4138274"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Lambda’s major advantage is its extensive integration with other AWS 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Almost every AWS service that emits an event can be used to trigger a Lambda function and can be configured in the UI or via the CLI.</a:t>
            </a:r>
          </a:p>
        </p:txBody>
      </p:sp>
      <p:sp>
        <p:nvSpPr>
          <p:cNvPr id="6" name="Slide Number Placeholder 5"/>
          <p:cNvSpPr>
            <a:spLocks noGrp="1"/>
          </p:cNvSpPr>
          <p:nvPr>
            <p:ph type="sldNum" sz="quarter" idx="12"/>
          </p:nvPr>
        </p:nvSpPr>
        <p:spPr/>
        <p:txBody>
          <a:bodyPr/>
          <a:lstStyle/>
          <a:p>
            <a:fld id="{D99624C5-FDF6-4954-B8C3-64918F306FAA}" type="slidenum">
              <a:rPr lang="en-US" smtClean="0"/>
              <a:t>39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31B7004C-5CD9-4A2D-8126-38350C8390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056" y="3602896"/>
            <a:ext cx="810156" cy="914400"/>
          </a:xfrm>
          <a:prstGeom prst="rect">
            <a:avLst/>
          </a:prstGeom>
        </p:spPr>
      </p:pic>
      <p:pic>
        <p:nvPicPr>
          <p:cNvPr id="11" name="Graphic 10">
            <a:extLst>
              <a:ext uri="{FF2B5EF4-FFF2-40B4-BE49-F238E27FC236}">
                <a16:creationId xmlns:a16="http://schemas.microsoft.com/office/drawing/2014/main" id="{5043EE69-9162-4667-B28F-D46DED0C4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81467" y="3577020"/>
            <a:ext cx="755295" cy="914400"/>
          </a:xfrm>
          <a:prstGeom prst="rect">
            <a:avLst/>
          </a:prstGeom>
        </p:spPr>
      </p:pic>
      <p:pic>
        <p:nvPicPr>
          <p:cNvPr id="13" name="Graphic 12">
            <a:extLst>
              <a:ext uri="{FF2B5EF4-FFF2-40B4-BE49-F238E27FC236}">
                <a16:creationId xmlns:a16="http://schemas.microsoft.com/office/drawing/2014/main" id="{1B569629-0945-47BD-A11C-213E331F40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36721" y="4920997"/>
            <a:ext cx="755295" cy="914400"/>
          </a:xfrm>
          <a:prstGeom prst="rect">
            <a:avLst/>
          </a:prstGeom>
        </p:spPr>
      </p:pic>
      <p:pic>
        <p:nvPicPr>
          <p:cNvPr id="15" name="Graphic 14">
            <a:extLst>
              <a:ext uri="{FF2B5EF4-FFF2-40B4-BE49-F238E27FC236}">
                <a16:creationId xmlns:a16="http://schemas.microsoft.com/office/drawing/2014/main" id="{1003F38E-B132-41F5-9D0F-B1A97E2DE4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8590" y="3602896"/>
            <a:ext cx="757487" cy="914400"/>
          </a:xfrm>
          <a:prstGeom prst="rect">
            <a:avLst/>
          </a:prstGeom>
        </p:spPr>
      </p:pic>
      <p:pic>
        <p:nvPicPr>
          <p:cNvPr id="19" name="Graphic 18">
            <a:extLst>
              <a:ext uri="{FF2B5EF4-FFF2-40B4-BE49-F238E27FC236}">
                <a16:creationId xmlns:a16="http://schemas.microsoft.com/office/drawing/2014/main" id="{3C54F5EF-AAAB-4695-B615-FBA6AD1DCEE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81467" y="2233043"/>
            <a:ext cx="750174" cy="914400"/>
          </a:xfrm>
          <a:prstGeom prst="rect">
            <a:avLst/>
          </a:prstGeom>
        </p:spPr>
      </p:pic>
      <p:sp>
        <p:nvSpPr>
          <p:cNvPr id="22" name="Plus Sign 21">
            <a:extLst>
              <a:ext uri="{FF2B5EF4-FFF2-40B4-BE49-F238E27FC236}">
                <a16:creationId xmlns:a16="http://schemas.microsoft.com/office/drawing/2014/main" id="{3F6C34B5-11FA-4151-8134-0903825AB944}"/>
              </a:ext>
            </a:extLst>
          </p:cNvPr>
          <p:cNvSpPr/>
          <p:nvPr/>
        </p:nvSpPr>
        <p:spPr>
          <a:xfrm>
            <a:off x="2734634" y="3240311"/>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Plus Sign 22">
            <a:extLst>
              <a:ext uri="{FF2B5EF4-FFF2-40B4-BE49-F238E27FC236}">
                <a16:creationId xmlns:a16="http://schemas.microsoft.com/office/drawing/2014/main" id="{00DE9326-40E7-4D86-9E82-BC2DB29888B0}"/>
              </a:ext>
            </a:extLst>
          </p:cNvPr>
          <p:cNvSpPr/>
          <p:nvPr/>
        </p:nvSpPr>
        <p:spPr>
          <a:xfrm>
            <a:off x="2741146" y="4584288"/>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lus Sign 23">
            <a:extLst>
              <a:ext uri="{FF2B5EF4-FFF2-40B4-BE49-F238E27FC236}">
                <a16:creationId xmlns:a16="http://schemas.microsoft.com/office/drawing/2014/main" id="{F633E053-1B87-4858-ACD8-25F3736C20BF}"/>
              </a:ext>
            </a:extLst>
          </p:cNvPr>
          <p:cNvSpPr/>
          <p:nvPr/>
        </p:nvSpPr>
        <p:spPr>
          <a:xfrm>
            <a:off x="3501489" y="3938176"/>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lus Sign 24">
            <a:extLst>
              <a:ext uri="{FF2B5EF4-FFF2-40B4-BE49-F238E27FC236}">
                <a16:creationId xmlns:a16="http://schemas.microsoft.com/office/drawing/2014/main" id="{7BC7F4F8-D336-46DC-9580-FFF6DFDE17A7}"/>
              </a:ext>
            </a:extLst>
          </p:cNvPr>
          <p:cNvSpPr/>
          <p:nvPr/>
        </p:nvSpPr>
        <p:spPr>
          <a:xfrm>
            <a:off x="1983344" y="3912300"/>
            <a:ext cx="243840" cy="243840"/>
          </a:xfrm>
          <a:prstGeom prst="mathPlus">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5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3" y="932407"/>
            <a:ext cx="5194852" cy="566822"/>
          </a:xfrm>
          <a:prstGeom prst="rect">
            <a:avLst/>
          </a:prstGeom>
        </p:spPr>
        <p:txBody>
          <a:bodyPr vert="horz" wrap="square" lIns="0" tIns="12700" rIns="0" bIns="0" rtlCol="0">
            <a:spAutoFit/>
          </a:bodyPr>
          <a:lstStyle/>
          <a:p>
            <a:pPr marL="12700">
              <a:lnSpc>
                <a:spcPct val="100000"/>
              </a:lnSpc>
              <a:spcBef>
                <a:spcPts val="100"/>
              </a:spcBef>
            </a:pPr>
            <a:r>
              <a:rPr lang="en-US" dirty="0">
                <a:latin typeface="Leelawadee" panose="020B0502040204020203" pitchFamily="34" charset="-34"/>
                <a:cs typeface="Leelawadee" panose="020B0502040204020203" pitchFamily="34" charset="-34"/>
              </a:rPr>
              <a:t>Meet </a:t>
            </a:r>
            <a:r>
              <a:rPr lang="en-US" dirty="0"/>
              <a:t>Your</a:t>
            </a:r>
            <a:r>
              <a:rPr lang="en-US" dirty="0">
                <a:latin typeface="Leelawadee" panose="020B0502040204020203" pitchFamily="34" charset="-34"/>
                <a:cs typeface="Leelawadee" panose="020B0502040204020203" pitchFamily="34" charset="-34"/>
              </a:rPr>
              <a:t> Instructor</a:t>
            </a:r>
            <a:endParaRPr dirty="0">
              <a:latin typeface="Leelawadee" panose="020B0502040204020203" pitchFamily="34" charset="-34"/>
              <a:cs typeface="Leelawadee" panose="020B0502040204020203" pitchFamily="34" charset="-34"/>
            </a:endParaRPr>
          </a:p>
        </p:txBody>
      </p:sp>
      <p:sp>
        <p:nvSpPr>
          <p:cNvPr id="4" name="Content Placeholder 2">
            <a:extLst>
              <a:ext uri="{FF2B5EF4-FFF2-40B4-BE49-F238E27FC236}">
                <a16:creationId xmlns:a16="http://schemas.microsoft.com/office/drawing/2014/main" id="{04B5AFDC-ECF0-1F4A-9EB9-1681B24ACA6D}"/>
              </a:ext>
            </a:extLst>
          </p:cNvPr>
          <p:cNvSpPr txBox="1">
            <a:spLocks/>
          </p:cNvSpPr>
          <p:nvPr/>
        </p:nvSpPr>
        <p:spPr>
          <a:xfrm>
            <a:off x="2909661" y="1871014"/>
            <a:ext cx="7898548" cy="1149835"/>
          </a:xfrm>
          <a:prstGeom prst="rect">
            <a:avLst/>
          </a:prstGeom>
        </p:spPr>
        <p:txBody>
          <a:bodyPr>
            <a:noAutofit/>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sz="2600" b="1" kern="0" dirty="0">
                <a:solidFill>
                  <a:sysClr val="windowText" lastClr="000000"/>
                </a:solidFill>
                <a:latin typeface="Nirmala UI" panose="020B0402040204020203" pitchFamily="34" charset="0"/>
                <a:cs typeface="Nirmala UI" panose="020B0402040204020203" pitchFamily="34" charset="0"/>
              </a:rPr>
              <a:t>Jordan Rinke</a:t>
            </a:r>
          </a:p>
          <a:p>
            <a:r>
              <a:rPr lang="en-US" sz="2000" kern="0" dirty="0">
                <a:solidFill>
                  <a:schemeClr val="bg1">
                    <a:lumMod val="50000"/>
                  </a:schemeClr>
                </a:solidFill>
                <a:latin typeface="Nirmala UI" panose="020B0402040204020203" pitchFamily="34" charset="0"/>
                <a:cs typeface="Nirmala UI" panose="020B0402040204020203" pitchFamily="34" charset="0"/>
              </a:rPr>
              <a:t>Principal Engineer focused on cloud native/hybrid technologies with 20 years of experience.</a:t>
            </a:r>
          </a:p>
        </p:txBody>
      </p:sp>
      <p:sp>
        <p:nvSpPr>
          <p:cNvPr id="6" name="TextBox 5">
            <a:extLst>
              <a:ext uri="{FF2B5EF4-FFF2-40B4-BE49-F238E27FC236}">
                <a16:creationId xmlns:a16="http://schemas.microsoft.com/office/drawing/2014/main" id="{9FE79C06-6C34-F040-9093-9ADED319CD7C}"/>
              </a:ext>
            </a:extLst>
          </p:cNvPr>
          <p:cNvSpPr txBox="1"/>
          <p:nvPr/>
        </p:nvSpPr>
        <p:spPr>
          <a:xfrm>
            <a:off x="4335914" y="3410659"/>
            <a:ext cx="1636987" cy="369332"/>
          </a:xfrm>
          <a:prstGeom prst="rect">
            <a:avLst/>
          </a:prstGeom>
          <a:noFill/>
        </p:spPr>
        <p:txBody>
          <a:bodyPr wrap="none" rtlCol="0">
            <a:spAutoFit/>
          </a:bodyPr>
          <a:lstStyle/>
          <a:p>
            <a:r>
              <a:rPr lang="en-US" spc="50" dirty="0">
                <a:solidFill>
                  <a:srgbClr val="4185F4"/>
                </a:solidFill>
              </a:rPr>
              <a:t>@jordanrinke</a:t>
            </a:r>
          </a:p>
        </p:txBody>
      </p:sp>
      <p:sp>
        <p:nvSpPr>
          <p:cNvPr id="7" name="TextBox 6">
            <a:extLst>
              <a:ext uri="{FF2B5EF4-FFF2-40B4-BE49-F238E27FC236}">
                <a16:creationId xmlns:a16="http://schemas.microsoft.com/office/drawing/2014/main" id="{53FE607C-056E-C44F-9B5A-69EF5AED05F8}"/>
              </a:ext>
            </a:extLst>
          </p:cNvPr>
          <p:cNvSpPr txBox="1"/>
          <p:nvPr/>
        </p:nvSpPr>
        <p:spPr>
          <a:xfrm>
            <a:off x="4335914" y="3945693"/>
            <a:ext cx="1707519" cy="369332"/>
          </a:xfrm>
          <a:prstGeom prst="rect">
            <a:avLst/>
          </a:prstGeom>
          <a:noFill/>
        </p:spPr>
        <p:txBody>
          <a:bodyPr wrap="none" rtlCol="0">
            <a:spAutoFit/>
          </a:bodyPr>
          <a:lstStyle/>
          <a:p>
            <a:r>
              <a:rPr lang="en-US" spc="50" dirty="0">
                <a:solidFill>
                  <a:srgbClr val="4185F4"/>
                </a:solidFill>
              </a:rPr>
              <a:t>jordan@rin.ke</a:t>
            </a:r>
          </a:p>
        </p:txBody>
      </p:sp>
      <p:sp>
        <p:nvSpPr>
          <p:cNvPr id="8" name="TextBox 7">
            <a:extLst>
              <a:ext uri="{FF2B5EF4-FFF2-40B4-BE49-F238E27FC236}">
                <a16:creationId xmlns:a16="http://schemas.microsoft.com/office/drawing/2014/main" id="{531858DD-FB02-B749-8CA1-FEFF3B392054}"/>
              </a:ext>
            </a:extLst>
          </p:cNvPr>
          <p:cNvSpPr txBox="1"/>
          <p:nvPr/>
        </p:nvSpPr>
        <p:spPr>
          <a:xfrm>
            <a:off x="8718174" y="3294040"/>
            <a:ext cx="1653017" cy="2534027"/>
          </a:xfrm>
          <a:prstGeom prst="rect">
            <a:avLst/>
          </a:prstGeom>
          <a:noFill/>
        </p:spPr>
        <p:txBody>
          <a:bodyPr wrap="none" rtlCol="0">
            <a:spAutoFit/>
          </a:bodyPr>
          <a:lstStyle/>
          <a:p>
            <a:pPr>
              <a:lnSpc>
                <a:spcPct val="150000"/>
              </a:lnSpc>
            </a:pPr>
            <a:r>
              <a:rPr lang="en-US" b="1" dirty="0"/>
              <a:t>Expertise in:</a:t>
            </a:r>
          </a:p>
          <a:p>
            <a:pPr marL="285750" indent="-285750">
              <a:lnSpc>
                <a:spcPct val="150000"/>
              </a:lnSpc>
              <a:buFont typeface="Arial" panose="020B0604020202020204" pitchFamily="34" charset="0"/>
              <a:buChar char="•"/>
            </a:pPr>
            <a:r>
              <a:rPr lang="en-US" dirty="0"/>
              <a:t>Cloud</a:t>
            </a:r>
          </a:p>
          <a:p>
            <a:pPr marL="285750" indent="-285750">
              <a:lnSpc>
                <a:spcPct val="150000"/>
              </a:lnSpc>
              <a:buFont typeface="Arial" panose="020B0604020202020204" pitchFamily="34" charset="0"/>
              <a:buChar char="•"/>
            </a:pPr>
            <a:r>
              <a:rPr lang="en-US" dirty="0"/>
              <a:t>Automation</a:t>
            </a:r>
          </a:p>
          <a:p>
            <a:pPr marL="285750" indent="-285750">
              <a:lnSpc>
                <a:spcPct val="150000"/>
              </a:lnSpc>
              <a:buFont typeface="Arial" panose="020B0604020202020204" pitchFamily="34" charset="0"/>
              <a:buChar char="•"/>
            </a:pPr>
            <a:r>
              <a:rPr lang="en-US" dirty="0"/>
              <a:t>Kubernetes</a:t>
            </a:r>
          </a:p>
          <a:p>
            <a:pPr marL="285750" indent="-285750">
              <a:lnSpc>
                <a:spcPct val="150000"/>
              </a:lnSpc>
              <a:buFont typeface="Arial" panose="020B0604020202020204" pitchFamily="34" charset="0"/>
              <a:buChar char="•"/>
            </a:pPr>
            <a:r>
              <a:rPr lang="en-US" dirty="0"/>
              <a:t>Hyperscale</a:t>
            </a:r>
          </a:p>
          <a:p>
            <a:pPr marL="285750" indent="-285750">
              <a:lnSpc>
                <a:spcPct val="150000"/>
              </a:lnSpc>
              <a:buFont typeface="Arial" panose="020B0604020202020204" pitchFamily="34" charset="0"/>
              <a:buChar char="•"/>
            </a:pPr>
            <a:r>
              <a:rPr lang="en-US" dirty="0"/>
              <a:t>Hyperedge</a:t>
            </a:r>
          </a:p>
        </p:txBody>
      </p:sp>
      <p:pic>
        <p:nvPicPr>
          <p:cNvPr id="9" name="Picture 8">
            <a:extLst>
              <a:ext uri="{FF2B5EF4-FFF2-40B4-BE49-F238E27FC236}">
                <a16:creationId xmlns:a16="http://schemas.microsoft.com/office/drawing/2014/main" id="{F1A3CF43-39C9-5849-9E77-D27A8C20445A}"/>
              </a:ext>
            </a:extLst>
          </p:cNvPr>
          <p:cNvPicPr>
            <a:picLocks noChangeAspect="1"/>
          </p:cNvPicPr>
          <p:nvPr/>
        </p:nvPicPr>
        <p:blipFill rotWithShape="1">
          <a:blip r:embed="rId2">
            <a:extLst>
              <a:ext uri="{28A0092B-C50C-407E-A947-70E740481C1C}">
                <a14:useLocalDpi xmlns:a14="http://schemas.microsoft.com/office/drawing/2010/main" val="0"/>
              </a:ext>
            </a:extLst>
          </a:blip>
          <a:srcRect l="64052" t="13482" r="10161" b="28334"/>
          <a:stretch/>
        </p:blipFill>
        <p:spPr>
          <a:xfrm>
            <a:off x="315305" y="2209079"/>
            <a:ext cx="1920240" cy="2926080"/>
          </a:xfrm>
          <a:prstGeom prst="rect">
            <a:avLst/>
          </a:prstGeom>
        </p:spPr>
      </p:pic>
      <p:sp>
        <p:nvSpPr>
          <p:cNvPr id="10" name="TextBox 9">
            <a:extLst>
              <a:ext uri="{FF2B5EF4-FFF2-40B4-BE49-F238E27FC236}">
                <a16:creationId xmlns:a16="http://schemas.microsoft.com/office/drawing/2014/main" id="{9980C3E3-4657-BA47-8C7B-DB4A126610A2}"/>
              </a:ext>
            </a:extLst>
          </p:cNvPr>
          <p:cNvSpPr txBox="1"/>
          <p:nvPr/>
        </p:nvSpPr>
        <p:spPr>
          <a:xfrm>
            <a:off x="4335914" y="4490688"/>
            <a:ext cx="4480778" cy="369332"/>
          </a:xfrm>
          <a:prstGeom prst="rect">
            <a:avLst/>
          </a:prstGeom>
          <a:noFill/>
        </p:spPr>
        <p:txBody>
          <a:bodyPr wrap="none" rtlCol="0">
            <a:spAutoFit/>
          </a:bodyPr>
          <a:lstStyle/>
          <a:p>
            <a:r>
              <a:rPr lang="en-US" spc="50" dirty="0">
                <a:solidFill>
                  <a:srgbClr val="4185F4"/>
                </a:solidFill>
              </a:rPr>
              <a:t>https://www.linkedin.com/in/jordanrinke/</a:t>
            </a:r>
          </a:p>
        </p:txBody>
      </p:sp>
      <p:sp>
        <p:nvSpPr>
          <p:cNvPr id="11" name="Slide Number Placeholder 10">
            <a:extLst>
              <a:ext uri="{FF2B5EF4-FFF2-40B4-BE49-F238E27FC236}">
                <a16:creationId xmlns:a16="http://schemas.microsoft.com/office/drawing/2014/main" id="{DBE82A79-F49B-0B4E-9461-47B667DC2C07}"/>
              </a:ext>
            </a:extLst>
          </p:cNvPr>
          <p:cNvSpPr>
            <a:spLocks noGrp="1"/>
          </p:cNvSpPr>
          <p:nvPr>
            <p:ph type="sldNum" sz="quarter" idx="12"/>
          </p:nvPr>
        </p:nvSpPr>
        <p:spPr/>
        <p:txBody>
          <a:bodyPr/>
          <a:lstStyle/>
          <a:p>
            <a:fld id="{D99624C5-FDF6-4954-B8C3-64918F306FAA}" type="slidenum">
              <a:rPr lang="en-US" smtClean="0"/>
              <a:t>4</a:t>
            </a:fld>
            <a:endParaRPr lang="en-US"/>
          </a:p>
        </p:txBody>
      </p:sp>
      <p:sp>
        <p:nvSpPr>
          <p:cNvPr id="12" name="Footer Placeholder 11">
            <a:extLst>
              <a:ext uri="{FF2B5EF4-FFF2-40B4-BE49-F238E27FC236}">
                <a16:creationId xmlns:a16="http://schemas.microsoft.com/office/drawing/2014/main" id="{B094F793-DBB4-6145-B047-47DA0482EDCD}"/>
              </a:ext>
            </a:extLst>
          </p:cNvPr>
          <p:cNvSpPr>
            <a:spLocks noGrp="1"/>
          </p:cNvSpPr>
          <p:nvPr>
            <p:ph type="ftr" sz="quarter" idx="11"/>
          </p:nvPr>
        </p:nvSpPr>
        <p:spPr/>
        <p:txBody>
          <a:bodyPr/>
          <a:lstStyle/>
          <a:p>
            <a:r>
              <a:rPr lang="en-US"/>
              <a:t>© 2019 by Innovation In Software Corporation</a:t>
            </a:r>
            <a:endParaRPr lang="en-US" dirty="0"/>
          </a:p>
        </p:txBody>
      </p:sp>
      <p:pic>
        <p:nvPicPr>
          <p:cNvPr id="14" name="Graphic 13">
            <a:extLst>
              <a:ext uri="{FF2B5EF4-FFF2-40B4-BE49-F238E27FC236}">
                <a16:creationId xmlns:a16="http://schemas.microsoft.com/office/drawing/2014/main" id="{51935D2C-6F6F-47F0-A07A-9D25B96FD72A}"/>
              </a:ext>
            </a:extLst>
          </p:cNvPr>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90046" y="4572266"/>
            <a:ext cx="228600" cy="228600"/>
          </a:xfrm>
          <a:prstGeom prst="rect">
            <a:avLst/>
          </a:prstGeom>
        </p:spPr>
      </p:pic>
      <p:pic>
        <p:nvPicPr>
          <p:cNvPr id="16" name="Graphic 15">
            <a:extLst>
              <a:ext uri="{FF2B5EF4-FFF2-40B4-BE49-F238E27FC236}">
                <a16:creationId xmlns:a16="http://schemas.microsoft.com/office/drawing/2014/main" id="{5E8C426A-D895-4A29-A053-3D522CFA1363}"/>
              </a:ext>
            </a:extLst>
          </p:cNvPr>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0046" y="3467563"/>
            <a:ext cx="228600" cy="228600"/>
          </a:xfrm>
          <a:prstGeom prst="rect">
            <a:avLst/>
          </a:prstGeom>
        </p:spPr>
      </p:pic>
      <p:pic>
        <p:nvPicPr>
          <p:cNvPr id="20" name="Graphic 19">
            <a:extLst>
              <a:ext uri="{FF2B5EF4-FFF2-40B4-BE49-F238E27FC236}">
                <a16:creationId xmlns:a16="http://schemas.microsoft.com/office/drawing/2014/main" id="{3DEED5F5-DB20-469B-A8EC-820E0672D977}"/>
              </a:ext>
            </a:extLst>
          </p:cNvPr>
          <p:cNvPicPr>
            <a:picLocks noChangeAspect="1"/>
          </p:cNvPicPr>
          <p:nvPr/>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90046" y="4028577"/>
            <a:ext cx="228600" cy="228600"/>
          </a:xfrm>
          <a:prstGeom prst="rect">
            <a:avLst/>
          </a:prstGeom>
        </p:spPr>
      </p:pic>
      <p:sp>
        <p:nvSpPr>
          <p:cNvPr id="21" name="TextBox 20">
            <a:extLst>
              <a:ext uri="{FF2B5EF4-FFF2-40B4-BE49-F238E27FC236}">
                <a16:creationId xmlns:a16="http://schemas.microsoft.com/office/drawing/2014/main" id="{EE697770-47BF-43D8-9698-59E7D4D9285E}"/>
              </a:ext>
            </a:extLst>
          </p:cNvPr>
          <p:cNvSpPr txBox="1"/>
          <p:nvPr/>
        </p:nvSpPr>
        <p:spPr>
          <a:xfrm>
            <a:off x="3271351" y="3200270"/>
            <a:ext cx="1120820" cy="1668405"/>
          </a:xfrm>
          <a:prstGeom prst="rect">
            <a:avLst/>
          </a:prstGeom>
          <a:noFill/>
        </p:spPr>
        <p:txBody>
          <a:bodyPr wrap="none" rtlCol="0">
            <a:spAutoFit/>
          </a:bodyPr>
          <a:lstStyle/>
          <a:p>
            <a:pPr>
              <a:lnSpc>
                <a:spcPct val="200000"/>
              </a:lnSpc>
            </a:pPr>
            <a:r>
              <a:rPr lang="en-US" dirty="0"/>
              <a:t>Twitter:</a:t>
            </a:r>
          </a:p>
          <a:p>
            <a:pPr>
              <a:lnSpc>
                <a:spcPct val="200000"/>
              </a:lnSpc>
            </a:pPr>
            <a:r>
              <a:rPr lang="en-US" dirty="0"/>
              <a:t>E-Mail:</a:t>
            </a:r>
          </a:p>
          <a:p>
            <a:pPr>
              <a:lnSpc>
                <a:spcPct val="200000"/>
              </a:lnSpc>
            </a:pPr>
            <a:r>
              <a:rPr lang="en-US" dirty="0"/>
              <a:t>LinkedIn:</a:t>
            </a:r>
          </a:p>
        </p:txBody>
      </p:sp>
    </p:spTree>
    <p:extLst>
      <p:ext uri="{BB962C8B-B14F-4D97-AF65-F5344CB8AC3E}">
        <p14:creationId xmlns:p14="http://schemas.microsoft.com/office/powerpoint/2010/main" val="1220169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API gateway</a:t>
            </a:r>
          </a:p>
        </p:txBody>
      </p:sp>
      <p:sp>
        <p:nvSpPr>
          <p:cNvPr id="7" name="Content Placeholder 6"/>
          <p:cNvSpPr>
            <a:spLocks noGrp="1"/>
          </p:cNvSpPr>
          <p:nvPr>
            <p:ph sz="half" idx="2"/>
          </p:nvPr>
        </p:nvSpPr>
        <p:spPr>
          <a:xfrm>
            <a:off x="6932062" y="1433101"/>
            <a:ext cx="4389120" cy="4525963"/>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Defines HTTP/HTTPS endpoints and routing for Lambda functions.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Configure API versions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Weighted routing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Payload mapping</a:t>
            </a:r>
          </a:p>
          <a:p>
            <a:pPr marL="800100" lvl="1" indent="-342900"/>
            <a:r>
              <a:rPr lang="en-US" sz="1600" dirty="0">
                <a:latin typeface="Nirmala UI Semilight" panose="020B0402040204020203" pitchFamily="34" charset="0"/>
                <a:cs typeface="Nirmala UI Semilight" panose="020B0402040204020203" pitchFamily="34" charset="0"/>
              </a:rPr>
              <a:t>You can customize how data passed to the API is passed to your functions, to decouple schemas/allow migrations</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Graphic 4">
            <a:extLst>
              <a:ext uri="{FF2B5EF4-FFF2-40B4-BE49-F238E27FC236}">
                <a16:creationId xmlns:a16="http://schemas.microsoft.com/office/drawing/2014/main" id="{B189DF78-C5D5-46BC-AD14-A5BF7DF086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7554" y="1666568"/>
            <a:ext cx="3398748" cy="4114708"/>
          </a:xfrm>
          <a:prstGeom prst="rect">
            <a:avLst/>
          </a:prstGeom>
        </p:spPr>
      </p:pic>
    </p:spTree>
    <p:extLst>
      <p:ext uri="{BB962C8B-B14F-4D97-AF65-F5344CB8AC3E}">
        <p14:creationId xmlns:p14="http://schemas.microsoft.com/office/powerpoint/2010/main" val="2183366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SQS (Simple queue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SQS usually must be polled, but Lambda has integrations that can be triggered when messages are waiting.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Configurable batch size.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Messages are guaranteed to be consumed only once.</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6D4ACC41-6ED4-48DB-AAFB-52C719E50B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942" y="1655567"/>
            <a:ext cx="3426279" cy="4136021"/>
          </a:xfrm>
          <a:prstGeom prst="rect">
            <a:avLst/>
          </a:prstGeom>
        </p:spPr>
      </p:pic>
    </p:spTree>
    <p:extLst>
      <p:ext uri="{BB962C8B-B14F-4D97-AF65-F5344CB8AC3E}">
        <p14:creationId xmlns:p14="http://schemas.microsoft.com/office/powerpoint/2010/main" val="1996198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599" y="152718"/>
            <a:ext cx="8637639" cy="1371600"/>
          </a:xfrm>
        </p:spPr>
        <p:txBody>
          <a:bodyPr/>
          <a:lstStyle/>
          <a:p>
            <a:r>
              <a:rPr lang="en-US" dirty="0">
                <a:latin typeface="Leelawadee UI Semilight" panose="020B0402040204020203" pitchFamily="34" charset="-34"/>
                <a:cs typeface="Leelawadee UI Semilight" panose="020B0402040204020203" pitchFamily="34" charset="-34"/>
              </a:rPr>
              <a:t>AWS SNS (Simple Notification service)</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Hosted message bus (Pub/Sub).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differs from SQS in that it can deliver the same message to multiple receivers/services.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SNS can push notifications to mobile platforms in addition to Lambda.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a:extLst>
              <a:ext uri="{FF2B5EF4-FFF2-40B4-BE49-F238E27FC236}">
                <a16:creationId xmlns:a16="http://schemas.microsoft.com/office/drawing/2014/main" id="{676BE88F-7A3B-47DB-82FB-1CD5C4224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818" y="2057782"/>
            <a:ext cx="3276600" cy="3276600"/>
          </a:xfrm>
          <a:prstGeom prst="rect">
            <a:avLst/>
          </a:prstGeom>
        </p:spPr>
      </p:pic>
    </p:spTree>
    <p:extLst>
      <p:ext uri="{BB962C8B-B14F-4D97-AF65-F5344CB8AC3E}">
        <p14:creationId xmlns:p14="http://schemas.microsoft.com/office/powerpoint/2010/main" val="4187636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s3 (object storage)</a:t>
            </a:r>
          </a:p>
        </p:txBody>
      </p:sp>
      <p:sp>
        <p:nvSpPr>
          <p:cNvPr id="7" name="Content Placeholder 6"/>
          <p:cNvSpPr>
            <a:spLocks noGrp="1"/>
          </p:cNvSpPr>
          <p:nvPr>
            <p:ph sz="half" idx="2"/>
          </p:nvPr>
        </p:nvSpPr>
        <p:spPr>
          <a:xfrm>
            <a:off x="6932062" y="1524318"/>
            <a:ext cx="4308962" cy="4434746"/>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S3 buckets.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S3 can run a Lambda function when objects are created, deleted, updated.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Common examples are processing image files, or application artifacts for deployment.</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331E2E7D-497A-4F2D-BB34-42094B923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0211" y="1843549"/>
            <a:ext cx="3216091" cy="3893573"/>
          </a:xfrm>
          <a:prstGeom prst="rect">
            <a:avLst/>
          </a:prstGeom>
        </p:spPr>
      </p:pic>
    </p:spTree>
    <p:extLst>
      <p:ext uri="{BB962C8B-B14F-4D97-AF65-F5344CB8AC3E}">
        <p14:creationId xmlns:p14="http://schemas.microsoft.com/office/powerpoint/2010/main" val="3835536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dynamodb</a:t>
            </a:r>
            <a:r>
              <a:rPr lang="en-US" dirty="0">
                <a:latin typeface="Leelawadee UI Semilight" panose="020B0402040204020203" pitchFamily="34" charset="-34"/>
                <a:cs typeface="Leelawadee UI Semilight" panose="020B0402040204020203" pitchFamily="34" charset="-34"/>
              </a:rPr>
              <a:t> (Key/value store)</a:t>
            </a:r>
          </a:p>
        </p:txBody>
      </p:sp>
      <p:sp>
        <p:nvSpPr>
          <p:cNvPr id="7" name="Content Placeholder 6"/>
          <p:cNvSpPr>
            <a:spLocks noGrp="1"/>
          </p:cNvSpPr>
          <p:nvPr>
            <p:ph sz="half" idx="2"/>
          </p:nvPr>
        </p:nvSpPr>
        <p:spPr>
          <a:xfrm>
            <a:off x="6932062" y="1524317"/>
            <a:ext cx="4389120" cy="4438333"/>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can receive events from DynamoDB directly.</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Dynamo can pass Lambda the entire data blob of what was added or changed in a single request.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DynamoDB as a trigger to take action on persistent data. e.g. instead of using an API to take action on an e-commerce order, you could process it with a Lambda function based on the order being saved.</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B4B6CD04-9F08-44C0-99D5-26994FE4E6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74854" y="1832937"/>
            <a:ext cx="3311704" cy="3737815"/>
          </a:xfrm>
          <a:prstGeom prst="rect">
            <a:avLst/>
          </a:prstGeom>
        </p:spPr>
      </p:pic>
    </p:spTree>
    <p:extLst>
      <p:ext uri="{BB962C8B-B14F-4D97-AF65-F5344CB8AC3E}">
        <p14:creationId xmlns:p14="http://schemas.microsoft.com/office/powerpoint/2010/main" val="1270528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a:t>
            </a:r>
            <a:r>
              <a:rPr lang="en-US" dirty="0" err="1">
                <a:latin typeface="Leelawadee UI Semilight" panose="020B0402040204020203" pitchFamily="34" charset="-34"/>
                <a:cs typeface="Leelawadee UI Semilight" panose="020B0402040204020203" pitchFamily="34" charset="-34"/>
              </a:rPr>
              <a:t>cloudwatch</a:t>
            </a:r>
            <a:r>
              <a:rPr lang="en-US" dirty="0">
                <a:latin typeface="Leelawadee UI Semilight" panose="020B0402040204020203" pitchFamily="34" charset="-34"/>
                <a:cs typeface="Leelawadee UI Semilight" panose="020B0402040204020203" pitchFamily="34" charset="-34"/>
              </a:rPr>
              <a:t> (events/logs)</a:t>
            </a:r>
          </a:p>
        </p:txBody>
      </p:sp>
      <p:sp>
        <p:nvSpPr>
          <p:cNvPr id="7" name="Content Placeholder 6"/>
          <p:cNvSpPr>
            <a:spLocks noGrp="1"/>
          </p:cNvSpPr>
          <p:nvPr>
            <p:ph sz="half" idx="2"/>
          </p:nvPr>
        </p:nvSpPr>
        <p:spPr>
          <a:xfrm>
            <a:off x="6932062" y="1524318"/>
            <a:ext cx="4389120" cy="4434746"/>
          </a:xfrm>
        </p:spPr>
        <p:txBody>
          <a:bodyPr>
            <a:noAutofit/>
          </a:bodyPr>
          <a:lstStyle/>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Receive logs and events from all monitorable AWS services.</a:t>
            </a:r>
          </a:p>
          <a:p>
            <a:pPr marL="342900" indent="-342900">
              <a:buFont typeface="Arial" panose="020B0604020202020204" pitchFamily="34" charset="0"/>
              <a:buChar char="•"/>
            </a:pPr>
            <a:r>
              <a:rPr lang="en-US" sz="2000" b="0" dirty="0" err="1">
                <a:latin typeface="Nirmala UI Semilight" panose="020B0402040204020203" pitchFamily="34" charset="0"/>
                <a:cs typeface="Nirmala UI Semilight" panose="020B0402040204020203" pitchFamily="34" charset="0"/>
              </a:rPr>
              <a:t>Cloudwatch</a:t>
            </a:r>
            <a:r>
              <a:rPr lang="en-US" sz="2000" b="0" dirty="0">
                <a:latin typeface="Nirmala UI Semilight" panose="020B0402040204020203" pitchFamily="34" charset="0"/>
                <a:cs typeface="Nirmala UI Semilight" panose="020B0402040204020203" pitchFamily="34" charset="0"/>
              </a:rPr>
              <a:t> can call Lambda functions to perform automated remediation and notification processes.</a:t>
            </a:r>
          </a:p>
          <a:p>
            <a:pPr marL="342900" indent="-342900">
              <a:buFont typeface="Arial" panose="020B0604020202020204" pitchFamily="34" charset="0"/>
              <a:buChar char="•"/>
            </a:pPr>
            <a:r>
              <a:rPr lang="en-US" sz="2000" b="0" i="1" dirty="0">
                <a:latin typeface="Nirmala UI Semilight" panose="020B0402040204020203" pitchFamily="34" charset="0"/>
                <a:cs typeface="Nirmala UI Semilight" panose="020B0402040204020203" pitchFamily="34" charset="0"/>
              </a:rPr>
              <a:t>In a later lab, we will use </a:t>
            </a:r>
            <a:r>
              <a:rPr lang="en-US" sz="2000" b="0" i="1" dirty="0" err="1">
                <a:latin typeface="Nirmala UI Semilight" panose="020B0402040204020203" pitchFamily="34" charset="0"/>
                <a:cs typeface="Nirmala UI Semilight" panose="020B0402040204020203" pitchFamily="34" charset="0"/>
              </a:rPr>
              <a:t>Cloudwatch</a:t>
            </a:r>
            <a:r>
              <a:rPr lang="en-US" sz="2000" b="0" i="1" dirty="0">
                <a:latin typeface="Nirmala UI Semilight" panose="020B0402040204020203" pitchFamily="34" charset="0"/>
                <a:cs typeface="Nirmala UI Semilight" panose="020B0402040204020203" pitchFamily="34" charset="0"/>
              </a:rPr>
              <a:t> events to automatically roll back a broken deployment.</a:t>
            </a:r>
            <a:endParaRPr lang="en-US" sz="1600" i="1" dirty="0"/>
          </a:p>
        </p:txBody>
      </p:sp>
      <p:sp>
        <p:nvSpPr>
          <p:cNvPr id="6" name="Slide Number Placeholder 5"/>
          <p:cNvSpPr>
            <a:spLocks noGrp="1"/>
          </p:cNvSpPr>
          <p:nvPr>
            <p:ph type="sldNum" sz="quarter" idx="12"/>
          </p:nvPr>
        </p:nvSpPr>
        <p:spPr/>
        <p:txBody>
          <a:bodyPr/>
          <a:lstStyle/>
          <a:p>
            <a:fld id="{D99624C5-FDF6-4954-B8C3-64918F306FAA}" type="slidenum">
              <a:rPr lang="en-US" smtClean="0"/>
              <a:t>45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55F921A6-2162-4553-82C1-5D46CAA800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1298119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AWS kinesis (data streams)</a:t>
            </a:r>
          </a:p>
        </p:txBody>
      </p:sp>
      <p:sp>
        <p:nvSpPr>
          <p:cNvPr id="7" name="Content Placeholder 6"/>
          <p:cNvSpPr>
            <a:spLocks noGrp="1"/>
          </p:cNvSpPr>
          <p:nvPr>
            <p:ph sz="half" idx="2"/>
          </p:nvPr>
        </p:nvSpPr>
        <p:spPr>
          <a:xfrm>
            <a:off x="6932062" y="1524318"/>
            <a:ext cx="4389120" cy="4476432"/>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Massive scale data stream ingestion processing</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Large batch sizes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Begin reading from anywhere in the stream, including from the very beginning to re-processes data</a:t>
            </a: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46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Graphic 7">
            <a:extLst>
              <a:ext uri="{FF2B5EF4-FFF2-40B4-BE49-F238E27FC236}">
                <a16:creationId xmlns:a16="http://schemas.microsoft.com/office/drawing/2014/main" id="{43A91C80-C3DD-4A48-B78E-584BFF9A28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9483" y="1707187"/>
            <a:ext cx="3306164" cy="3968032"/>
          </a:xfrm>
          <a:prstGeom prst="rect">
            <a:avLst/>
          </a:prstGeom>
        </p:spPr>
      </p:pic>
    </p:spTree>
    <p:extLst>
      <p:ext uri="{BB962C8B-B14F-4D97-AF65-F5344CB8AC3E}">
        <p14:creationId xmlns:p14="http://schemas.microsoft.com/office/powerpoint/2010/main" val="2359137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r>
              <a:rPr lang="en-US" dirty="0"/>
              <a:t>Given all the possible event types and AWS services integrations from Lambda, can you think of anything you </a:t>
            </a:r>
            <a:r>
              <a:rPr lang="en-US" i="1" dirty="0"/>
              <a:t>couldn’t</a:t>
            </a:r>
            <a:r>
              <a:rPr lang="en-US" dirty="0"/>
              <a:t> use a Lambda function for?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47</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40725155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5534C-7C1B-41EC-8833-AF345F2D67E0}"/>
              </a:ext>
            </a:extLst>
          </p:cNvPr>
          <p:cNvSpPr>
            <a:spLocks noGrp="1"/>
          </p:cNvSpPr>
          <p:nvPr>
            <p:ph type="title"/>
          </p:nvPr>
        </p:nvSpPr>
        <p:spPr>
          <a:xfrm>
            <a:off x="607934" y="2016149"/>
            <a:ext cx="10472816" cy="1198618"/>
          </a:xfrm>
        </p:spPr>
        <p:txBody>
          <a:bodyPr/>
          <a:lstStyle/>
          <a:p>
            <a:r>
              <a:rPr lang="en-US" dirty="0"/>
              <a:t>What </a:t>
            </a:r>
            <a:r>
              <a:rPr lang="en-US" u="sng" dirty="0"/>
              <a:t>can’t</a:t>
            </a:r>
            <a:r>
              <a:rPr lang="en-US" dirty="0"/>
              <a:t> you do with Lambda?</a:t>
            </a:r>
          </a:p>
        </p:txBody>
      </p:sp>
      <p:sp>
        <p:nvSpPr>
          <p:cNvPr id="3" name="Content Placeholder 2">
            <a:extLst>
              <a:ext uri="{FF2B5EF4-FFF2-40B4-BE49-F238E27FC236}">
                <a16:creationId xmlns:a16="http://schemas.microsoft.com/office/drawing/2014/main" id="{2337F659-5D7F-4CF5-8054-4FB212F80A71}"/>
              </a:ext>
            </a:extLst>
          </p:cNvPr>
          <p:cNvSpPr>
            <a:spLocks noGrp="1"/>
          </p:cNvSpPr>
          <p:nvPr>
            <p:ph sz="quarter" idx="4"/>
          </p:nvPr>
        </p:nvSpPr>
        <p:spPr>
          <a:xfrm>
            <a:off x="607935" y="3496762"/>
            <a:ext cx="8707515" cy="1956205"/>
          </a:xfrm>
        </p:spPr>
        <p:txBody>
          <a:bodyPr/>
          <a:lstStyle/>
          <a:p>
            <a:pPr marL="457200" indent="-457200">
              <a:buAutoNum type="arabicPeriod"/>
            </a:pPr>
            <a:r>
              <a:rPr lang="en-US" dirty="0"/>
              <a:t>Long running functions. Lambda has certain time limits. Other services may be a better choice for that.</a:t>
            </a:r>
          </a:p>
          <a:p>
            <a:pPr marL="457200" indent="-457200">
              <a:buAutoNum type="arabicPeriod"/>
            </a:pPr>
            <a:r>
              <a:rPr lang="en-US" dirty="0"/>
              <a:t>Tasks needing massive amounts of memory</a:t>
            </a:r>
          </a:p>
          <a:p>
            <a:pPr marL="457200" indent="-457200">
              <a:buAutoNum type="arabicPeriod"/>
            </a:pPr>
            <a:r>
              <a:rPr lang="en-US" dirty="0"/>
              <a:t>Anything that needs persistent data in the container</a:t>
            </a:r>
          </a:p>
        </p:txBody>
      </p:sp>
      <p:sp>
        <p:nvSpPr>
          <p:cNvPr id="4" name="Slide Number Placeholder 3">
            <a:extLst>
              <a:ext uri="{FF2B5EF4-FFF2-40B4-BE49-F238E27FC236}">
                <a16:creationId xmlns:a16="http://schemas.microsoft.com/office/drawing/2014/main" id="{BB12D65A-FB3B-4570-A4BB-C3C40120964C}"/>
              </a:ext>
            </a:extLst>
          </p:cNvPr>
          <p:cNvSpPr>
            <a:spLocks noGrp="1"/>
          </p:cNvSpPr>
          <p:nvPr>
            <p:ph type="sldNum" sz="quarter" idx="12"/>
          </p:nvPr>
        </p:nvSpPr>
        <p:spPr/>
        <p:txBody>
          <a:bodyPr/>
          <a:lstStyle/>
          <a:p>
            <a:fld id="{D99624C5-FDF6-4954-B8C3-64918F306FAA}" type="slidenum">
              <a:rPr lang="en-US" smtClean="0"/>
              <a:pPr/>
              <a:t>48</a:t>
            </a:fld>
            <a:endParaRPr lang="en-US" dirty="0"/>
          </a:p>
        </p:txBody>
      </p:sp>
      <p:sp>
        <p:nvSpPr>
          <p:cNvPr id="5" name="Footer Placeholder 4">
            <a:extLst>
              <a:ext uri="{FF2B5EF4-FFF2-40B4-BE49-F238E27FC236}">
                <a16:creationId xmlns:a16="http://schemas.microsoft.com/office/drawing/2014/main" id="{D001A10D-2602-43EA-8362-A0B109CB7A63}"/>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98335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Building something useful</a:t>
            </a:r>
          </a:p>
        </p:txBody>
      </p:sp>
      <p:sp>
        <p:nvSpPr>
          <p:cNvPr id="3" name="Content Placeholder 2">
            <a:extLst>
              <a:ext uri="{FF2B5EF4-FFF2-40B4-BE49-F238E27FC236}">
                <a16:creationId xmlns:a16="http://schemas.microsoft.com/office/drawing/2014/main" id="{06D61C08-0159-524B-9A98-6FE52FBED329}"/>
              </a:ext>
            </a:extLst>
          </p:cNvPr>
          <p:cNvSpPr>
            <a:spLocks noGrp="1"/>
          </p:cNvSpPr>
          <p:nvPr>
            <p:ph idx="1"/>
          </p:nvPr>
        </p:nvSpPr>
        <p:spPr>
          <a:xfrm>
            <a:off x="592181" y="1733976"/>
            <a:ext cx="10572207" cy="2677277"/>
          </a:xfrm>
        </p:spPr>
        <p:txBody>
          <a:bodyPr/>
          <a:lstStyle/>
          <a:p>
            <a:pPr marL="342900" indent="-342900">
              <a:buFont typeface="Arial" panose="020B0604020202020204" pitchFamily="34" charset="0"/>
              <a:buChar char="•"/>
            </a:pPr>
            <a:r>
              <a:rPr lang="en-US" b="0" dirty="0"/>
              <a:t>Over the next few labs, we will build a blog.</a:t>
            </a:r>
          </a:p>
          <a:p>
            <a:pPr marL="342900" indent="-342900">
              <a:buFont typeface="Arial" panose="020B0604020202020204" pitchFamily="34" charset="0"/>
              <a:buChar char="•"/>
            </a:pPr>
            <a:r>
              <a:rPr lang="en-US" b="0" dirty="0"/>
              <a:t>We will use Lambda functions to generate a static site using Hugo.</a:t>
            </a:r>
          </a:p>
          <a:p>
            <a:pPr marL="342900" indent="-342900">
              <a:buFont typeface="Arial" panose="020B0604020202020204" pitchFamily="34" charset="0"/>
              <a:buChar char="•"/>
            </a:pPr>
            <a:r>
              <a:rPr lang="en-US" b="0" dirty="0"/>
              <a:t>We will use Lambda functions to store comments in DynamoDB.</a:t>
            </a:r>
          </a:p>
          <a:p>
            <a:pPr marL="342900" indent="-342900">
              <a:buFont typeface="Arial" panose="020B0604020202020204" pitchFamily="34" charset="0"/>
              <a:buChar char="•"/>
            </a:pPr>
            <a:r>
              <a:rPr lang="en-US" b="0" dirty="0"/>
              <a:t>Our site will be statically hosted on s3.</a:t>
            </a:r>
          </a:p>
          <a:p>
            <a:pPr marL="342900" indent="-342900">
              <a:buFont typeface="Arial" panose="020B0604020202020204" pitchFamily="34" charset="0"/>
              <a:buChar char="•"/>
            </a:pPr>
            <a:r>
              <a:rPr lang="en-US" b="0" dirty="0"/>
              <a:t>The entire blog will be run “serverless,” but have a fully automated deployment process.</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49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pic>
        <p:nvPicPr>
          <p:cNvPr id="1026" name="Picture 2" descr="Image result for hugo logo">
            <a:extLst>
              <a:ext uri="{FF2B5EF4-FFF2-40B4-BE49-F238E27FC236}">
                <a16:creationId xmlns:a16="http://schemas.microsoft.com/office/drawing/2014/main" id="{ABED2691-8963-461D-AB9D-5F09CFEAD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642" y="4411253"/>
            <a:ext cx="6391275"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1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851" y="931527"/>
            <a:ext cx="4062565" cy="566822"/>
          </a:xfrm>
          <a:prstGeom prst="rect">
            <a:avLst/>
          </a:prstGeom>
        </p:spPr>
        <p:txBody>
          <a:bodyPr vert="horz" wrap="square" lIns="0" tIns="12700" rIns="0" bIns="0" rtlCol="0">
            <a:spAutoFit/>
          </a:bodyPr>
          <a:lstStyle/>
          <a:p>
            <a:pPr marL="12700">
              <a:lnSpc>
                <a:spcPct val="100000"/>
              </a:lnSpc>
              <a:spcBef>
                <a:spcPts val="100"/>
              </a:spcBef>
            </a:pPr>
            <a:r>
              <a:rPr lang="en-US" spc="-10" dirty="0">
                <a:latin typeface="Leelawadee" panose="020B0502040204020203" pitchFamily="34" charset="-34"/>
                <a:cs typeface="Leelawadee" panose="020B0502040204020203" pitchFamily="34" charset="-34"/>
              </a:rPr>
              <a:t>I</a:t>
            </a:r>
            <a:r>
              <a:rPr spc="-10" dirty="0">
                <a:latin typeface="Leelawadee" panose="020B0502040204020203" pitchFamily="34" charset="-34"/>
                <a:cs typeface="Leelawadee" panose="020B0502040204020203" pitchFamily="34" charset="-34"/>
              </a:rPr>
              <a:t>ntroductions</a:t>
            </a:r>
            <a:endParaRPr dirty="0">
              <a:latin typeface="Leelawadee" panose="020B0502040204020203" pitchFamily="34" charset="-34"/>
              <a:cs typeface="Leelawadee" panose="020B0502040204020203" pitchFamily="34" charset="-34"/>
            </a:endParaRPr>
          </a:p>
        </p:txBody>
      </p:sp>
      <p:sp>
        <p:nvSpPr>
          <p:cNvPr id="3" name="object 3"/>
          <p:cNvSpPr txBox="1"/>
          <p:nvPr/>
        </p:nvSpPr>
        <p:spPr>
          <a:xfrm>
            <a:off x="5946138" y="1713040"/>
            <a:ext cx="4747882" cy="2939265"/>
          </a:xfrm>
          <a:prstGeom prst="rect">
            <a:avLst/>
          </a:prstGeom>
        </p:spPr>
        <p:txBody>
          <a:bodyPr vert="horz" wrap="square" lIns="0" tIns="104139" rIns="0" bIns="0" rtlCol="0">
            <a:spAutoFit/>
          </a:bodyPr>
          <a:lstStyle/>
          <a:p>
            <a:pPr marL="12700">
              <a:lnSpc>
                <a:spcPct val="100000"/>
              </a:lnSpc>
              <a:spcBef>
                <a:spcPts val="819"/>
              </a:spcBef>
              <a:buClr>
                <a:schemeClr val="tx1"/>
              </a:buClr>
              <a:tabLst>
                <a:tab pos="241300" algn="l"/>
              </a:tabLst>
            </a:pPr>
            <a:r>
              <a:rPr lang="en-US" sz="3200" b="1" spc="-5" dirty="0">
                <a:solidFill>
                  <a:schemeClr val="tx2"/>
                </a:solidFill>
                <a:latin typeface="Calibri" panose="020F0502020204030204" pitchFamily="34" charset="0"/>
                <a:cs typeface="Calibri" panose="020F0502020204030204" pitchFamily="34" charset="0"/>
              </a:rPr>
              <a:t>Please tell us your:</a:t>
            </a:r>
          </a:p>
          <a:p>
            <a:pPr marL="241300" indent="-228600">
              <a:lnSpc>
                <a:spcPct val="100000"/>
              </a:lnSpc>
              <a:spcBef>
                <a:spcPts val="819"/>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Name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720"/>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Job</a:t>
            </a:r>
            <a:r>
              <a:rPr lang="en-US" sz="3200" spc="-10" dirty="0">
                <a:latin typeface="Calibri" panose="020F0502020204030204" pitchFamily="34" charset="0"/>
                <a:cs typeface="Calibri" panose="020F0502020204030204" pitchFamily="34" charset="0"/>
              </a:rPr>
              <a:t> </a:t>
            </a:r>
            <a:r>
              <a:rPr lang="en-US" sz="3200" spc="-15" dirty="0">
                <a:latin typeface="Calibri" panose="020F0502020204030204" pitchFamily="34" charset="0"/>
                <a:cs typeface="Calibri" panose="020F0502020204030204" pitchFamily="34" charset="0"/>
              </a:rPr>
              <a:t>Role</a:t>
            </a:r>
            <a:endParaRPr lang="en-US" sz="3200" dirty="0">
              <a:latin typeface="Calibri" panose="020F0502020204030204" pitchFamily="34" charset="0"/>
              <a:cs typeface="Calibri" panose="020F0502020204030204" pitchFamily="34" charset="0"/>
            </a:endParaRPr>
          </a:p>
          <a:p>
            <a:pPr marL="241300" indent="-228600">
              <a:lnSpc>
                <a:spcPct val="100000"/>
              </a:lnSpc>
              <a:spcBef>
                <a:spcPts val="685"/>
              </a:spcBef>
              <a:buClr>
                <a:schemeClr val="tx1"/>
              </a:buClr>
              <a:buFont typeface="Arial"/>
              <a:buChar char="•"/>
              <a:tabLst>
                <a:tab pos="241300" algn="l"/>
              </a:tabLst>
            </a:pPr>
            <a:r>
              <a:rPr lang="en-US" sz="3200" spc="-5" dirty="0">
                <a:latin typeface="Calibri" panose="020F0502020204030204" pitchFamily="34" charset="0"/>
                <a:cs typeface="Calibri" panose="020F0502020204030204" pitchFamily="34" charset="0"/>
              </a:rPr>
              <a:t>Lambda/</a:t>
            </a:r>
            <a:r>
              <a:rPr lang="en-US" sz="3200" spc="-5" dirty="0" err="1">
                <a:latin typeface="Calibri" panose="020F0502020204030204" pitchFamily="34" charset="0"/>
                <a:cs typeface="Calibri" panose="020F0502020204030204" pitchFamily="34" charset="0"/>
              </a:rPr>
              <a:t>FaaS</a:t>
            </a:r>
            <a:r>
              <a:rPr lang="en-US" sz="3200" spc="-5" dirty="0">
                <a:latin typeface="Calibri" panose="020F0502020204030204" pitchFamily="34" charset="0"/>
                <a:cs typeface="Calibri" panose="020F0502020204030204" pitchFamily="34" charset="0"/>
              </a:rPr>
              <a:t> experience </a:t>
            </a:r>
          </a:p>
          <a:p>
            <a:pPr marL="241300" indent="-228600">
              <a:lnSpc>
                <a:spcPct val="100000"/>
              </a:lnSpc>
              <a:spcBef>
                <a:spcPts val="685"/>
              </a:spcBef>
              <a:buClr>
                <a:schemeClr val="tx1"/>
              </a:buClr>
              <a:buFont typeface="Arial"/>
              <a:buChar char="•"/>
              <a:tabLst>
                <a:tab pos="241300" algn="l"/>
              </a:tabLst>
            </a:pPr>
            <a:r>
              <a:rPr lang="en-US" sz="3200" spc="-10" dirty="0">
                <a:latin typeface="Calibri" panose="020F0502020204030204" pitchFamily="34" charset="0"/>
                <a:cs typeface="Calibri" panose="020F0502020204030204" pitchFamily="34" charset="0"/>
              </a:rPr>
              <a:t>Expectations </a:t>
            </a:r>
            <a:r>
              <a:rPr lang="en-US" sz="3200" spc="-20" dirty="0">
                <a:latin typeface="Calibri" panose="020F0502020204030204" pitchFamily="34" charset="0"/>
                <a:cs typeface="Calibri" panose="020F0502020204030204" pitchFamily="34" charset="0"/>
              </a:rPr>
              <a:t>for </a:t>
            </a:r>
            <a:r>
              <a:rPr lang="en-US" sz="3200" spc="-15" dirty="0">
                <a:latin typeface="Calibri" panose="020F0502020204030204" pitchFamily="34" charset="0"/>
                <a:cs typeface="Calibri" panose="020F0502020204030204" pitchFamily="34" charset="0"/>
              </a:rPr>
              <a:t>course</a:t>
            </a:r>
            <a:endParaRPr lang="en-US" sz="32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782B898-728A-BD47-8EE1-04D0F1E6C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16" y="885686"/>
            <a:ext cx="6737074" cy="4491383"/>
          </a:xfrm>
          <a:prstGeom prst="rect">
            <a:avLst/>
          </a:prstGeom>
        </p:spPr>
      </p:pic>
      <p:sp>
        <p:nvSpPr>
          <p:cNvPr id="4" name="Slide Number Placeholder 3">
            <a:extLst>
              <a:ext uri="{FF2B5EF4-FFF2-40B4-BE49-F238E27FC236}">
                <a16:creationId xmlns:a16="http://schemas.microsoft.com/office/drawing/2014/main" id="{2A146579-DE0F-C841-932B-1A5D3B86FF3B}"/>
              </a:ext>
            </a:extLst>
          </p:cNvPr>
          <p:cNvSpPr>
            <a:spLocks noGrp="1"/>
          </p:cNvSpPr>
          <p:nvPr>
            <p:ph type="sldNum" sz="quarter" idx="12"/>
          </p:nvPr>
        </p:nvSpPr>
        <p:spPr/>
        <p:txBody>
          <a:bodyPr/>
          <a:lstStyle/>
          <a:p>
            <a:fld id="{D99624C5-FDF6-4954-B8C3-64918F306FAA}" type="slidenum">
              <a:rPr lang="en-US" smtClean="0"/>
              <a:t>5</a:t>
            </a:fld>
            <a:endParaRPr lang="en-US" dirty="0"/>
          </a:p>
        </p:txBody>
      </p:sp>
      <p:sp>
        <p:nvSpPr>
          <p:cNvPr id="6" name="Footer Placeholder 5">
            <a:extLst>
              <a:ext uri="{FF2B5EF4-FFF2-40B4-BE49-F238E27FC236}">
                <a16:creationId xmlns:a16="http://schemas.microsoft.com/office/drawing/2014/main" id="{39234598-00CC-7443-B2BC-4B37C7379867}"/>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19061929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50</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spTree>
    <p:extLst>
      <p:ext uri="{BB962C8B-B14F-4D97-AF65-F5344CB8AC3E}">
        <p14:creationId xmlns:p14="http://schemas.microsoft.com/office/powerpoint/2010/main" val="3192260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51</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781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52</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876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53</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3DBB4F1-FFE4-46FF-91BF-FA1C6F91E729}"/>
              </a:ext>
            </a:extLst>
          </p:cNvPr>
          <p:cNvCxnSpPr>
            <a:stCxn id="14" idx="3"/>
          </p:cNvCxnSpPr>
          <p:nvPr/>
        </p:nvCxnSpPr>
        <p:spPr>
          <a:xfrm>
            <a:off x="5040260" y="2187008"/>
            <a:ext cx="298656"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12674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54</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10" name="Straight Arrow Connector 9">
            <a:extLst>
              <a:ext uri="{FF2B5EF4-FFF2-40B4-BE49-F238E27FC236}">
                <a16:creationId xmlns:a16="http://schemas.microsoft.com/office/drawing/2014/main" id="{06C268DF-E87F-49B8-8624-636BA5F53DE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31BDBFC-090B-4EF8-BF08-61DA7C410A79}"/>
              </a:ext>
            </a:extLst>
          </p:cNvPr>
          <p:cNvCxnSpPr>
            <a:stCxn id="14" idx="3"/>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80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55</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B7BC9F0-D0A3-4CF3-9128-AE9AF5760CB8}"/>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3A82A78-7EAA-4C1F-AB45-62239FEA5DB7}"/>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541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56</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B6C8185-C658-4FBE-B101-CECD510AFF1A}"/>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1C044-0A30-4F81-A66C-A467FA8C143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778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57</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D7802DC-9E5C-4885-A76A-AF30C3A4AC8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20A3EC3-62DC-4252-B176-69B891EA6159}"/>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2353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58</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8D1C24F-93DD-49C4-B62F-F5E9390E9CF1}"/>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604B5D4-EC76-4C02-BEB7-618CC7391C2D}"/>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5249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0133-8E99-BD40-A5CA-F2B48CCC984E}"/>
              </a:ext>
            </a:extLst>
          </p:cNvPr>
          <p:cNvSpPr>
            <a:spLocks noGrp="1"/>
          </p:cNvSpPr>
          <p:nvPr>
            <p:ph type="title"/>
          </p:nvPr>
        </p:nvSpPr>
        <p:spPr>
          <a:xfrm>
            <a:off x="592182" y="812805"/>
            <a:ext cx="8013405" cy="729784"/>
          </a:xfrm>
        </p:spPr>
        <p:txBody>
          <a:bodyPr/>
          <a:lstStyle/>
          <a:p>
            <a:r>
              <a:rPr lang="en-US" dirty="0"/>
              <a:t>Architecture: Our Blog</a:t>
            </a:r>
          </a:p>
        </p:txBody>
      </p:sp>
      <p:sp>
        <p:nvSpPr>
          <p:cNvPr id="5" name="Slide Number Placeholder 4">
            <a:extLst>
              <a:ext uri="{FF2B5EF4-FFF2-40B4-BE49-F238E27FC236}">
                <a16:creationId xmlns:a16="http://schemas.microsoft.com/office/drawing/2014/main" id="{8E546409-8881-894A-B9F9-51BA24998355}"/>
              </a:ext>
            </a:extLst>
          </p:cNvPr>
          <p:cNvSpPr>
            <a:spLocks noGrp="1"/>
          </p:cNvSpPr>
          <p:nvPr>
            <p:ph type="sldNum" sz="quarter" idx="12"/>
          </p:nvPr>
        </p:nvSpPr>
        <p:spPr/>
        <p:txBody>
          <a:bodyPr/>
          <a:lstStyle/>
          <a:p>
            <a:fld id="{D99624C5-FDF6-4954-B8C3-64918F306FAA}" type="slidenum">
              <a:rPr lang="en-US" smtClean="0"/>
              <a:t>59</a:t>
            </a:fld>
            <a:endParaRPr lang="en-US" dirty="0"/>
          </a:p>
        </p:txBody>
      </p:sp>
      <p:sp>
        <p:nvSpPr>
          <p:cNvPr id="7" name="Footer Placeholder 6">
            <a:extLst>
              <a:ext uri="{FF2B5EF4-FFF2-40B4-BE49-F238E27FC236}">
                <a16:creationId xmlns:a16="http://schemas.microsoft.com/office/drawing/2014/main" id="{3BCFE000-5DB8-6346-9D12-70691F1E34A8}"/>
              </a:ext>
            </a:extLst>
          </p:cNvPr>
          <p:cNvSpPr>
            <a:spLocks noGrp="1"/>
          </p:cNvSpPr>
          <p:nvPr>
            <p:ph type="ftr" sz="quarter" idx="11"/>
          </p:nvPr>
        </p:nvSpPr>
        <p:spPr/>
        <p:txBody>
          <a:bodyPr/>
          <a:lstStyle/>
          <a:p>
            <a:r>
              <a:rPr lang="en-US"/>
              <a:t>© 2019 by Innovation In Software Corporation</a:t>
            </a:r>
            <a:endParaRPr lang="en-US" dirty="0"/>
          </a:p>
        </p:txBody>
      </p:sp>
      <p:sp>
        <p:nvSpPr>
          <p:cNvPr id="4" name="Rectangle: Rounded Corners 3">
            <a:extLst>
              <a:ext uri="{FF2B5EF4-FFF2-40B4-BE49-F238E27FC236}">
                <a16:creationId xmlns:a16="http://schemas.microsoft.com/office/drawing/2014/main" id="{521DB19A-C607-4C23-918B-B9D7A8713EED}"/>
              </a:ext>
            </a:extLst>
          </p:cNvPr>
          <p:cNvSpPr/>
          <p:nvPr/>
        </p:nvSpPr>
        <p:spPr>
          <a:xfrm>
            <a:off x="5040260" y="541990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a:t>
            </a:r>
          </a:p>
        </p:txBody>
      </p:sp>
      <p:sp>
        <p:nvSpPr>
          <p:cNvPr id="6" name="Rectangle: Rounded Corners 5">
            <a:extLst>
              <a:ext uri="{FF2B5EF4-FFF2-40B4-BE49-F238E27FC236}">
                <a16:creationId xmlns:a16="http://schemas.microsoft.com/office/drawing/2014/main" id="{754CD834-AB81-4E10-B602-BF478EE75053}"/>
              </a:ext>
            </a:extLst>
          </p:cNvPr>
          <p:cNvSpPr/>
          <p:nvPr/>
        </p:nvSpPr>
        <p:spPr>
          <a:xfrm>
            <a:off x="7461876" y="5276236"/>
            <a:ext cx="1614948" cy="729784"/>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S3/HTML</a:t>
            </a:r>
          </a:p>
        </p:txBody>
      </p:sp>
      <p:sp>
        <p:nvSpPr>
          <p:cNvPr id="8" name="Rectangle: Rounded Corners 7">
            <a:extLst>
              <a:ext uri="{FF2B5EF4-FFF2-40B4-BE49-F238E27FC236}">
                <a16:creationId xmlns:a16="http://schemas.microsoft.com/office/drawing/2014/main" id="{302BA29A-1B77-4766-8506-FDFBBD9990B7}"/>
              </a:ext>
            </a:extLst>
          </p:cNvPr>
          <p:cNvSpPr/>
          <p:nvPr/>
        </p:nvSpPr>
        <p:spPr>
          <a:xfrm>
            <a:off x="5443594" y="1914163"/>
            <a:ext cx="1614948" cy="523567"/>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p>
        </p:txBody>
      </p:sp>
      <p:sp>
        <p:nvSpPr>
          <p:cNvPr id="9" name="Rectangle: Rounded Corners 8">
            <a:extLst>
              <a:ext uri="{FF2B5EF4-FFF2-40B4-BE49-F238E27FC236}">
                <a16:creationId xmlns:a16="http://schemas.microsoft.com/office/drawing/2014/main" id="{FBBCC899-08CE-46C2-AFB3-23FDD52DA590}"/>
              </a:ext>
            </a:extLst>
          </p:cNvPr>
          <p:cNvSpPr/>
          <p:nvPr/>
        </p:nvSpPr>
        <p:spPr>
          <a:xfrm>
            <a:off x="2212258" y="1944544"/>
            <a:ext cx="1216742" cy="501445"/>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Github</a:t>
            </a:r>
            <a:endParaRPr lang="en-US" dirty="0"/>
          </a:p>
        </p:txBody>
      </p:sp>
      <p:sp>
        <p:nvSpPr>
          <p:cNvPr id="11" name="Rectangle: Rounded Corners 10">
            <a:extLst>
              <a:ext uri="{FF2B5EF4-FFF2-40B4-BE49-F238E27FC236}">
                <a16:creationId xmlns:a16="http://schemas.microsoft.com/office/drawing/2014/main" id="{E144260B-A4DC-4B2D-9D2D-DA6F0A54DEAF}"/>
              </a:ext>
            </a:extLst>
          </p:cNvPr>
          <p:cNvSpPr/>
          <p:nvPr/>
        </p:nvSpPr>
        <p:spPr>
          <a:xfrm>
            <a:off x="592182" y="1936286"/>
            <a:ext cx="1216742" cy="50144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Commit</a:t>
            </a:r>
          </a:p>
        </p:txBody>
      </p:sp>
      <p:cxnSp>
        <p:nvCxnSpPr>
          <p:cNvPr id="12" name="Straight Arrow Connector 11">
            <a:extLst>
              <a:ext uri="{FF2B5EF4-FFF2-40B4-BE49-F238E27FC236}">
                <a16:creationId xmlns:a16="http://schemas.microsoft.com/office/drawing/2014/main" id="{1C89F5CD-5DD1-40CD-ACC3-A00B1031BA1C}"/>
              </a:ext>
            </a:extLst>
          </p:cNvPr>
          <p:cNvCxnSpPr>
            <a:stCxn id="11" idx="3"/>
          </p:cNvCxnSpPr>
          <p:nvPr/>
        </p:nvCxnSpPr>
        <p:spPr>
          <a:xfrm flipV="1">
            <a:off x="1808924" y="2187008"/>
            <a:ext cx="29272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8C2D7EB-6BCE-49CD-993C-62F37A8BE3CA}"/>
              </a:ext>
            </a:extLst>
          </p:cNvPr>
          <p:cNvSpPr/>
          <p:nvPr/>
        </p:nvSpPr>
        <p:spPr>
          <a:xfrm>
            <a:off x="3823518" y="1936285"/>
            <a:ext cx="1216742" cy="501445"/>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Webhook</a:t>
            </a:r>
          </a:p>
        </p:txBody>
      </p:sp>
      <p:cxnSp>
        <p:nvCxnSpPr>
          <p:cNvPr id="15" name="Straight Arrow Connector 14">
            <a:extLst>
              <a:ext uri="{FF2B5EF4-FFF2-40B4-BE49-F238E27FC236}">
                <a16:creationId xmlns:a16="http://schemas.microsoft.com/office/drawing/2014/main" id="{094EC2E1-F876-436D-B6FF-CCCE18A7686B}"/>
              </a:ext>
            </a:extLst>
          </p:cNvPr>
          <p:cNvCxnSpPr>
            <a:stCxn id="9" idx="3"/>
          </p:cNvCxnSpPr>
          <p:nvPr/>
        </p:nvCxnSpPr>
        <p:spPr>
          <a:xfrm flipV="1">
            <a:off x="3429000" y="2195266"/>
            <a:ext cx="2839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CE11610E-840C-461A-A514-FAF52776FEE4}"/>
              </a:ext>
            </a:extLst>
          </p:cNvPr>
          <p:cNvSpPr/>
          <p:nvPr/>
        </p:nvSpPr>
        <p:spPr>
          <a:xfrm>
            <a:off x="7461876" y="1933481"/>
            <a:ext cx="1614948" cy="2830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Lambda Function</a:t>
            </a:r>
          </a:p>
        </p:txBody>
      </p:sp>
      <p:sp>
        <p:nvSpPr>
          <p:cNvPr id="18" name="Rectangle: Rounded Corners 17">
            <a:extLst>
              <a:ext uri="{FF2B5EF4-FFF2-40B4-BE49-F238E27FC236}">
                <a16:creationId xmlns:a16="http://schemas.microsoft.com/office/drawing/2014/main" id="{9CD2AFF0-59F5-4C38-89F1-398CC6B41C72}"/>
              </a:ext>
            </a:extLst>
          </p:cNvPr>
          <p:cNvSpPr/>
          <p:nvPr/>
        </p:nvSpPr>
        <p:spPr>
          <a:xfrm>
            <a:off x="7616733" y="2728412"/>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git</a:t>
            </a:r>
          </a:p>
        </p:txBody>
      </p:sp>
      <p:sp>
        <p:nvSpPr>
          <p:cNvPr id="19" name="Rectangle: Rounded Corners 18">
            <a:extLst>
              <a:ext uri="{FF2B5EF4-FFF2-40B4-BE49-F238E27FC236}">
                <a16:creationId xmlns:a16="http://schemas.microsoft.com/office/drawing/2014/main" id="{31424F79-C146-4797-8756-E8B840180652}"/>
              </a:ext>
            </a:extLst>
          </p:cNvPr>
          <p:cNvSpPr/>
          <p:nvPr/>
        </p:nvSpPr>
        <p:spPr>
          <a:xfrm>
            <a:off x="7616733" y="3476854"/>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Hugo</a:t>
            </a:r>
          </a:p>
        </p:txBody>
      </p:sp>
      <p:cxnSp>
        <p:nvCxnSpPr>
          <p:cNvPr id="20" name="Straight Arrow Connector 19">
            <a:extLst>
              <a:ext uri="{FF2B5EF4-FFF2-40B4-BE49-F238E27FC236}">
                <a16:creationId xmlns:a16="http://schemas.microsoft.com/office/drawing/2014/main" id="{75CA6A16-A0FF-4ECB-A6D8-4B68B2EE12EF}"/>
              </a:ext>
            </a:extLst>
          </p:cNvPr>
          <p:cNvCxnSpPr>
            <a:stCxn id="18" idx="1"/>
          </p:cNvCxnSpPr>
          <p:nvPr/>
        </p:nvCxnSpPr>
        <p:spPr>
          <a:xfrm flipH="1" flipV="1">
            <a:off x="3487994" y="2445989"/>
            <a:ext cx="4128739" cy="503649"/>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3AD8EE1-9140-4565-9AA9-170BEC86AE77}"/>
              </a:ext>
            </a:extLst>
          </p:cNvPr>
          <p:cNvCxnSpPr>
            <a:cxnSpLocks/>
            <a:stCxn id="18" idx="2"/>
          </p:cNvCxnSpPr>
          <p:nvPr/>
        </p:nvCxnSpPr>
        <p:spPr>
          <a:xfrm>
            <a:off x="8269350" y="3170864"/>
            <a:ext cx="0" cy="258136"/>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90CD6C1C-F63F-4D1A-A6B5-720D56C0DA55}"/>
              </a:ext>
            </a:extLst>
          </p:cNvPr>
          <p:cNvSpPr/>
          <p:nvPr/>
        </p:nvSpPr>
        <p:spPr>
          <a:xfrm>
            <a:off x="7616732" y="4210663"/>
            <a:ext cx="1305233" cy="4424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AWS CLI</a:t>
            </a:r>
          </a:p>
        </p:txBody>
      </p:sp>
      <p:cxnSp>
        <p:nvCxnSpPr>
          <p:cNvPr id="26" name="Straight Arrow Connector 25">
            <a:extLst>
              <a:ext uri="{FF2B5EF4-FFF2-40B4-BE49-F238E27FC236}">
                <a16:creationId xmlns:a16="http://schemas.microsoft.com/office/drawing/2014/main" id="{AA4E8980-2CCC-452B-9D8A-6330FE21A9BA}"/>
              </a:ext>
            </a:extLst>
          </p:cNvPr>
          <p:cNvCxnSpPr>
            <a:cxnSpLocks/>
            <a:stCxn id="19" idx="2"/>
          </p:cNvCxnSpPr>
          <p:nvPr/>
        </p:nvCxnSpPr>
        <p:spPr>
          <a:xfrm flipH="1">
            <a:off x="8269348" y="3919306"/>
            <a:ext cx="2" cy="228601"/>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C4D813C-7DE3-4270-8FAC-123E188E3C53}"/>
              </a:ext>
            </a:extLst>
          </p:cNvPr>
          <p:cNvCxnSpPr/>
          <p:nvPr/>
        </p:nvCxnSpPr>
        <p:spPr>
          <a:xfrm>
            <a:off x="6445045" y="5736992"/>
            <a:ext cx="8554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A858FD2-5C9D-428F-985D-6B3903FF4307}"/>
              </a:ext>
            </a:extLst>
          </p:cNvPr>
          <p:cNvCxnSpPr>
            <a:stCxn id="17" idx="2"/>
          </p:cNvCxnSpPr>
          <p:nvPr/>
        </p:nvCxnSpPr>
        <p:spPr>
          <a:xfrm flipH="1">
            <a:off x="8269348" y="4763728"/>
            <a:ext cx="2" cy="398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7D7873-6C2D-41D3-AA14-5E5329F8C7CD}"/>
              </a:ext>
            </a:extLst>
          </p:cNvPr>
          <p:cNvCxnSpPr/>
          <p:nvPr/>
        </p:nvCxnSpPr>
        <p:spPr>
          <a:xfrm>
            <a:off x="3307327" y="2515937"/>
            <a:ext cx="4276222" cy="523568"/>
          </a:xfrm>
          <a:prstGeom prst="straightConnector1">
            <a:avLst/>
          </a:prstGeom>
          <a:ln>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F3B1F4-7D75-4ED3-915C-EBC0882DDBED}"/>
              </a:ext>
            </a:extLst>
          </p:cNvPr>
          <p:cNvCxnSpPr/>
          <p:nvPr/>
        </p:nvCxnSpPr>
        <p:spPr>
          <a:xfrm>
            <a:off x="7058542" y="2187008"/>
            <a:ext cx="308277" cy="8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7F230D-772B-4BDB-B8CC-2CA718BA81DF}"/>
              </a:ext>
            </a:extLst>
          </p:cNvPr>
          <p:cNvCxnSpPr/>
          <p:nvPr/>
        </p:nvCxnSpPr>
        <p:spPr>
          <a:xfrm>
            <a:off x="5040260" y="2187008"/>
            <a:ext cx="2839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89D41FB-57F2-4DA0-BBA9-7ACC71D6E47C}"/>
              </a:ext>
            </a:extLst>
          </p:cNvPr>
          <p:cNvCxnSpPr/>
          <p:nvPr/>
        </p:nvCxnSpPr>
        <p:spPr>
          <a:xfrm flipH="1">
            <a:off x="6445045" y="5515767"/>
            <a:ext cx="9217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4829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99624C5-FDF6-4954-B8C3-64918F306FAA}" type="slidenum">
              <a:rPr lang="en-US" smtClean="0"/>
              <a:t>6</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
        <p:nvSpPr>
          <p:cNvPr id="4" name="Title 3"/>
          <p:cNvSpPr>
            <a:spLocks noGrp="1"/>
          </p:cNvSpPr>
          <p:nvPr>
            <p:ph type="title" idx="4294967295"/>
          </p:nvPr>
        </p:nvSpPr>
        <p:spPr>
          <a:xfrm>
            <a:off x="764771" y="814012"/>
            <a:ext cx="6096000" cy="1811338"/>
          </a:xfrm>
        </p:spPr>
        <p:txBody>
          <a:bodyPr>
            <a:normAutofit/>
          </a:bodyPr>
          <a:lstStyle/>
          <a:p>
            <a:r>
              <a:rPr lang="en-US" sz="3200" b="1" dirty="0">
                <a:solidFill>
                  <a:schemeClr val="tx1"/>
                </a:solidFill>
                <a:latin typeface="Leelawadee UI Semilight" panose="020B0402040204020203" pitchFamily="34" charset="-34"/>
                <a:cs typeface="Leelawadee UI Semilight" panose="020B0402040204020203" pitchFamily="34" charset="-34"/>
              </a:rPr>
              <a:t>Day 1: </a:t>
            </a:r>
            <a:br>
              <a:rPr lang="en-US" sz="3200" b="1" dirty="0">
                <a:solidFill>
                  <a:schemeClr val="tx1"/>
                </a:solidFill>
                <a:latin typeface="Leelawadee UI Semilight" panose="020B0402040204020203" pitchFamily="34" charset="-34"/>
                <a:cs typeface="Leelawadee UI Semilight" panose="020B0402040204020203" pitchFamily="34" charset="-34"/>
              </a:rPr>
            </a:br>
            <a:r>
              <a:rPr lang="en-US" sz="6600" dirty="0">
                <a:latin typeface="Leelawadee UI Semilight" panose="020B0402040204020203" pitchFamily="34" charset="-34"/>
                <a:cs typeface="Leelawadee UI Semilight" panose="020B0402040204020203" pitchFamily="34" charset="-34"/>
              </a:rPr>
              <a:t>Objectives</a:t>
            </a:r>
            <a:endParaRPr lang="en-US" sz="3200" dirty="0">
              <a:latin typeface="Leelawadee UI Semilight" panose="020B0402040204020203" pitchFamily="34" charset="-34"/>
              <a:cs typeface="Leelawadee UI Semilight" panose="020B0402040204020203" pitchFamily="34" charset="-34"/>
            </a:endParaRPr>
          </a:p>
        </p:txBody>
      </p:sp>
      <p:sp>
        <p:nvSpPr>
          <p:cNvPr id="7" name="Content Placeholder 6"/>
          <p:cNvSpPr>
            <a:spLocks noGrp="1"/>
          </p:cNvSpPr>
          <p:nvPr>
            <p:ph sz="half" idx="4294967295"/>
          </p:nvPr>
        </p:nvSpPr>
        <p:spPr>
          <a:xfrm>
            <a:off x="764770" y="3128529"/>
            <a:ext cx="8562109" cy="2942446"/>
          </a:xfrm>
        </p:spPr>
        <p:txBody>
          <a:bodyPr anchor="t">
            <a:noAutofit/>
          </a:bodyPr>
          <a:lstStyle/>
          <a:p>
            <a:r>
              <a:rPr lang="en-US" sz="1800" b="0" dirty="0">
                <a:latin typeface="Nirmala UI Semilight" panose="020B0402040204020203" pitchFamily="34" charset="0"/>
                <a:cs typeface="Nirmala UI Semilight" panose="020B0402040204020203" pitchFamily="34" charset="0"/>
              </a:rPr>
              <a:t>Today, we will talk about what </a:t>
            </a:r>
            <a:r>
              <a:rPr lang="en-US" sz="1800" u="sng" dirty="0">
                <a:latin typeface="Nirmala UI Semilight" panose="020B0402040204020203" pitchFamily="34" charset="0"/>
                <a:cs typeface="Nirmala UI Semilight" panose="020B0402040204020203" pitchFamily="34" charset="0"/>
              </a:rPr>
              <a:t>“functions”</a:t>
            </a:r>
            <a:r>
              <a:rPr lang="en-US" sz="1800" dirty="0">
                <a:latin typeface="Nirmala UI Semilight" panose="020B0402040204020203" pitchFamily="34" charset="0"/>
                <a:cs typeface="Nirmala UI Semilight" panose="020B0402040204020203" pitchFamily="34" charset="0"/>
              </a:rPr>
              <a:t> </a:t>
            </a:r>
            <a:r>
              <a:rPr lang="en-US" sz="1800" b="0" dirty="0">
                <a:latin typeface="Nirmala UI Semilight" panose="020B0402040204020203" pitchFamily="34" charset="0"/>
                <a:cs typeface="Nirmala UI Semilight" panose="020B0402040204020203" pitchFamily="34" charset="0"/>
              </a:rPr>
              <a:t>are, what the current offerings out there are, and get introduced to several AWS products.</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We will go through </a:t>
            </a:r>
            <a:r>
              <a:rPr lang="en-US" sz="1800" u="sng" dirty="0">
                <a:latin typeface="Nirmala UI Semilight" panose="020B0402040204020203" pitchFamily="34" charset="0"/>
                <a:cs typeface="Nirmala UI Semilight" panose="020B0402040204020203" pitchFamily="34" charset="0"/>
              </a:rPr>
              <a:t>6 Labs</a:t>
            </a:r>
            <a:r>
              <a:rPr lang="en-US" sz="1800" b="0" dirty="0">
                <a:latin typeface="Nirmala UI Semilight" panose="020B0402040204020203" pitchFamily="34" charset="0"/>
                <a:cs typeface="Nirmala UI Semilight" panose="020B0402040204020203" pitchFamily="34" charset="0"/>
              </a:rPr>
              <a:t> where you will build your first Lambda function and deploy it to production. Over the course of the Labs, we’ll be building a static website in Hugo that is fully serverless and re-deploys on every commit.</a:t>
            </a:r>
          </a:p>
          <a:p>
            <a:endParaRPr lang="en-US" sz="1800" b="0" dirty="0">
              <a:latin typeface="Nirmala UI Semilight" panose="020B0402040204020203" pitchFamily="34" charset="0"/>
              <a:cs typeface="Nirmala UI Semilight" panose="020B0402040204020203" pitchFamily="34" charset="0"/>
            </a:endParaRPr>
          </a:p>
          <a:p>
            <a:r>
              <a:rPr lang="en-US" sz="1800" b="0" dirty="0">
                <a:latin typeface="Nirmala UI Semilight" panose="020B0402040204020203" pitchFamily="34" charset="0"/>
                <a:cs typeface="Nirmala UI Semilight" panose="020B0402040204020203" pitchFamily="34" charset="0"/>
              </a:rPr>
              <a:t>Finally we’ll review some of Lambda’s </a:t>
            </a:r>
            <a:r>
              <a:rPr lang="en-US" sz="1800" u="sng" dirty="0">
                <a:latin typeface="Nirmala UI Semilight" panose="020B0402040204020203" pitchFamily="34" charset="0"/>
                <a:cs typeface="Nirmala UI Semilight" panose="020B0402040204020203" pitchFamily="34" charset="0"/>
              </a:rPr>
              <a:t>design limitations and special considerations</a:t>
            </a:r>
            <a:r>
              <a:rPr lang="en-US" sz="1800" b="0" dirty="0">
                <a:latin typeface="Nirmala UI Semilight" panose="020B0402040204020203" pitchFamily="34" charset="0"/>
                <a:cs typeface="Nirmala UI Semilight" panose="020B0402040204020203" pitchFamily="34" charset="0"/>
              </a:rPr>
              <a:t>.</a:t>
            </a:r>
          </a:p>
        </p:txBody>
      </p:sp>
    </p:spTree>
    <p:extLst>
      <p:ext uri="{BB962C8B-B14F-4D97-AF65-F5344CB8AC3E}">
        <p14:creationId xmlns:p14="http://schemas.microsoft.com/office/powerpoint/2010/main" val="881302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C0FD-5EB8-407E-AFFB-2F102BD379B7}"/>
              </a:ext>
            </a:extLst>
          </p:cNvPr>
          <p:cNvSpPr>
            <a:spLocks noGrp="1"/>
          </p:cNvSpPr>
          <p:nvPr>
            <p:ph type="title"/>
          </p:nvPr>
        </p:nvSpPr>
        <p:spPr>
          <a:xfrm>
            <a:off x="607934" y="2047899"/>
            <a:ext cx="10472816" cy="1198618"/>
          </a:xfrm>
        </p:spPr>
        <p:txBody>
          <a:bodyPr/>
          <a:lstStyle/>
          <a:p>
            <a:r>
              <a:rPr lang="en-US" dirty="0"/>
              <a:t>How would you build our blog?</a:t>
            </a:r>
          </a:p>
        </p:txBody>
      </p:sp>
      <p:sp>
        <p:nvSpPr>
          <p:cNvPr id="3" name="Content Placeholder 2">
            <a:extLst>
              <a:ext uri="{FF2B5EF4-FFF2-40B4-BE49-F238E27FC236}">
                <a16:creationId xmlns:a16="http://schemas.microsoft.com/office/drawing/2014/main" id="{4201D148-02AE-45CB-9C10-A9EE88DC239C}"/>
              </a:ext>
            </a:extLst>
          </p:cNvPr>
          <p:cNvSpPr>
            <a:spLocks noGrp="1"/>
          </p:cNvSpPr>
          <p:nvPr>
            <p:ph sz="quarter" idx="4"/>
          </p:nvPr>
        </p:nvSpPr>
        <p:spPr>
          <a:xfrm>
            <a:off x="607934" y="3528512"/>
            <a:ext cx="10015615" cy="1956205"/>
          </a:xfrm>
        </p:spPr>
        <p:txBody>
          <a:bodyPr/>
          <a:lstStyle/>
          <a:p>
            <a:r>
              <a:rPr lang="en-US" dirty="0"/>
              <a:t>With what you know of Lambda and all the AWS services currently, how would you design a completely serverless blog that is generated on a push to a git repo and can store comments?</a:t>
            </a:r>
          </a:p>
          <a:p>
            <a:endParaRPr lang="en-US" dirty="0"/>
          </a:p>
        </p:txBody>
      </p:sp>
      <p:sp>
        <p:nvSpPr>
          <p:cNvPr id="4" name="Slide Number Placeholder 3">
            <a:extLst>
              <a:ext uri="{FF2B5EF4-FFF2-40B4-BE49-F238E27FC236}">
                <a16:creationId xmlns:a16="http://schemas.microsoft.com/office/drawing/2014/main" id="{01B4990D-191F-4DA3-BA86-BDB8FD9A5EDA}"/>
              </a:ext>
            </a:extLst>
          </p:cNvPr>
          <p:cNvSpPr>
            <a:spLocks noGrp="1"/>
          </p:cNvSpPr>
          <p:nvPr>
            <p:ph type="sldNum" sz="quarter" idx="12"/>
          </p:nvPr>
        </p:nvSpPr>
        <p:spPr/>
        <p:txBody>
          <a:bodyPr/>
          <a:lstStyle/>
          <a:p>
            <a:fld id="{D99624C5-FDF6-4954-B8C3-64918F306FAA}" type="slidenum">
              <a:rPr lang="en-US" smtClean="0"/>
              <a:pPr/>
              <a:t>60</a:t>
            </a:fld>
            <a:endParaRPr lang="en-US" dirty="0"/>
          </a:p>
        </p:txBody>
      </p:sp>
      <p:sp>
        <p:nvSpPr>
          <p:cNvPr id="5" name="Footer Placeholder 4">
            <a:extLst>
              <a:ext uri="{FF2B5EF4-FFF2-40B4-BE49-F238E27FC236}">
                <a16:creationId xmlns:a16="http://schemas.microsoft.com/office/drawing/2014/main" id="{238A3203-2A71-4BAF-B8DA-423C2D801BBF}"/>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509963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Leelawadee UI Semilight" panose="020B0402040204020203" pitchFamily="34" charset="-34"/>
                <a:cs typeface="Leelawadee UI Semilight" panose="020B0402040204020203" pitchFamily="34" charset="-34"/>
              </a:rPr>
              <a:t>Logging</a:t>
            </a:r>
          </a:p>
        </p:txBody>
      </p:sp>
      <p:sp>
        <p:nvSpPr>
          <p:cNvPr id="7" name="Content Placeholder 6"/>
          <p:cNvSpPr>
            <a:spLocks noGrp="1"/>
          </p:cNvSpPr>
          <p:nvPr>
            <p:ph sz="half" idx="2"/>
          </p:nvPr>
        </p:nvSpPr>
        <p:spPr>
          <a:xfrm>
            <a:off x="6932062" y="1524318"/>
            <a:ext cx="4389120" cy="4434746"/>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all Lambda functions create a log stream in CloudWatch that log their execution time and billed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built-in logging packages work. Print statements are all that’s needed to output data to CloudWatch.</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We will use Print statements for simple debugging initially, and we will cover proper debugging of functions on Day 2.</a:t>
            </a:r>
          </a:p>
        </p:txBody>
      </p:sp>
      <p:sp>
        <p:nvSpPr>
          <p:cNvPr id="6" name="Slide Number Placeholder 5"/>
          <p:cNvSpPr>
            <a:spLocks noGrp="1"/>
          </p:cNvSpPr>
          <p:nvPr>
            <p:ph type="sldNum" sz="quarter" idx="12"/>
          </p:nvPr>
        </p:nvSpPr>
        <p:spPr/>
        <p:txBody>
          <a:bodyPr/>
          <a:lstStyle/>
          <a:p>
            <a:fld id="{D99624C5-FDF6-4954-B8C3-64918F306FAA}" type="slidenum">
              <a:rPr lang="en-US" smtClean="0"/>
              <a:t>61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Graphic 9">
            <a:extLst>
              <a:ext uri="{FF2B5EF4-FFF2-40B4-BE49-F238E27FC236}">
                <a16:creationId xmlns:a16="http://schemas.microsoft.com/office/drawing/2014/main" id="{9BE87C54-3198-4918-9853-5583B34BBA8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3491" y="1905765"/>
            <a:ext cx="3578252" cy="4053299"/>
          </a:xfrm>
          <a:prstGeom prst="rect">
            <a:avLst/>
          </a:prstGeom>
        </p:spPr>
      </p:pic>
    </p:spTree>
    <p:extLst>
      <p:ext uri="{BB962C8B-B14F-4D97-AF65-F5344CB8AC3E}">
        <p14:creationId xmlns:p14="http://schemas.microsoft.com/office/powerpoint/2010/main" val="38563422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176435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Call a Lambda function on commit to master</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You will need your own GitHub account. Use an existing one or create a new one.</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We will be using a public repo to host our blog content.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first thing we need to do is get GitHub talking to our Lambda functions, we will use an API gateway for this.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In this Lab, we are only interested in getting the communication working, we won’t be doing anything with the call from the webhook except logging it.</a:t>
            </a: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1400" b="0" i="1" dirty="0">
                <a:latin typeface="Nirmala UI Semilight" panose="020B0402040204020203" pitchFamily="34" charset="0"/>
                <a:cs typeface="Nirmala UI Semilight" panose="020B0402040204020203" pitchFamily="34" charset="0"/>
              </a:rPr>
              <a:t>Note: If you get a </a:t>
            </a:r>
            <a:r>
              <a:rPr lang="en-US" sz="1400" b="0" i="1" dirty="0">
                <a:solidFill>
                  <a:srgbClr val="FF0000"/>
                </a:solidFill>
                <a:latin typeface="Nirmala UI Semilight" panose="020B0402040204020203" pitchFamily="34" charset="0"/>
                <a:cs typeface="Nirmala UI Semilight" panose="020B0402040204020203" pitchFamily="34" charset="0"/>
              </a:rPr>
              <a:t>"Missing Authentication Token“ </a:t>
            </a:r>
            <a:r>
              <a:rPr lang="en-US" sz="1400" b="0" i="1" dirty="0">
                <a:latin typeface="Nirmala UI Semilight" panose="020B0402040204020203" pitchFamily="34" charset="0"/>
                <a:cs typeface="Nirmala UI Semilight" panose="020B0402040204020203" pitchFamily="34" charset="0"/>
              </a:rPr>
              <a:t>error, this is not an auth issue. Check the path/</a:t>
            </a:r>
            <a:r>
              <a:rPr lang="en-US" sz="1400" b="0" i="1" dirty="0" err="1">
                <a:latin typeface="Nirmala UI Semilight" panose="020B0402040204020203" pitchFamily="34" charset="0"/>
                <a:cs typeface="Nirmala UI Semilight" panose="020B0402040204020203" pitchFamily="34" charset="0"/>
              </a:rPr>
              <a:t>url</a:t>
            </a:r>
            <a:r>
              <a:rPr lang="en-US" sz="1400" b="0" i="1" dirty="0">
                <a:latin typeface="Nirmala UI Semilight" panose="020B0402040204020203" pitchFamily="34" charset="0"/>
                <a:cs typeface="Nirmala UI Semilight" panose="020B0402040204020203" pitchFamily="34" charset="0"/>
              </a:rPr>
              <a:t> you are calling. This happens if you hit a non-existent API endpoint. The error message is not useful and can waste a lot of time looking at the wrong thing.</a:t>
            </a:r>
          </a:p>
        </p:txBody>
      </p:sp>
      <p:sp>
        <p:nvSpPr>
          <p:cNvPr id="6" name="Slide Number Placeholder 5"/>
          <p:cNvSpPr>
            <a:spLocks noGrp="1"/>
          </p:cNvSpPr>
          <p:nvPr>
            <p:ph type="sldNum" sz="quarter" idx="12"/>
          </p:nvPr>
        </p:nvSpPr>
        <p:spPr/>
        <p:txBody>
          <a:bodyPr/>
          <a:lstStyle/>
          <a:p>
            <a:fld id="{D99624C5-FDF6-4954-B8C3-64918F306FAA}" type="slidenum">
              <a:rPr lang="en-US" smtClean="0"/>
              <a:t>63</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2586150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13436"/>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1.3 - </a:t>
            </a:r>
            <a:r>
              <a:rPr lang="en-US" dirty="0">
                <a:latin typeface="Leelawadee UI Semilight" panose="020B0402040204020203" pitchFamily="34" charset="-34"/>
                <a:cs typeface="Leelawadee UI Semilight" panose="020B0402040204020203" pitchFamily="34" charset="-34"/>
              </a:rPr>
              <a:t>Review</a:t>
            </a:r>
          </a:p>
        </p:txBody>
      </p:sp>
      <p:sp>
        <p:nvSpPr>
          <p:cNvPr id="7" name="Content Placeholder 6"/>
          <p:cNvSpPr>
            <a:spLocks noGrp="1"/>
          </p:cNvSpPr>
          <p:nvPr>
            <p:ph idx="1"/>
          </p:nvPr>
        </p:nvSpPr>
        <p:spPr>
          <a:xfrm>
            <a:off x="609600" y="1495837"/>
            <a:ext cx="10160000"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API Gateway requires that all responses are proper HTTP responses including a status code and a body.</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If we hit an endpoint that doesn’t exist in the API Gateway, instead of getting a </a:t>
            </a:r>
            <a:r>
              <a:rPr lang="en-US" dirty="0">
                <a:latin typeface="Nirmala UI Semilight" panose="020B0402040204020203" pitchFamily="34" charset="0"/>
                <a:cs typeface="Nirmala UI Semilight" panose="020B0402040204020203" pitchFamily="34" charset="0"/>
              </a:rPr>
              <a:t>404 Not Found</a:t>
            </a:r>
            <a:r>
              <a:rPr lang="en-US" b="0" dirty="0">
                <a:latin typeface="Nirmala UI Semilight" panose="020B0402040204020203" pitchFamily="34" charset="0"/>
                <a:cs typeface="Nirmala UI Semilight" panose="020B0402040204020203" pitchFamily="34" charset="0"/>
              </a:rPr>
              <a:t> error, we will get an error related to Authorization. This can be extremely confusing if it is your first time working with the API gateway.</a:t>
            </a:r>
          </a:p>
          <a:p>
            <a:pPr marL="800100" lvl="1" indent="-342900"/>
            <a:r>
              <a:rPr lang="en-US" b="0" dirty="0">
                <a:latin typeface="Nirmala UI Semilight" panose="020B0402040204020203" pitchFamily="34" charset="0"/>
                <a:cs typeface="Nirmala UI Semilight" panose="020B0402040204020203" pitchFamily="34" charset="0"/>
              </a:rPr>
              <a:t>Always validate the URL path you are calling and the method you are calling. If you call a proper path but do not use the correct HTTP verb, you will get the same missing authorization error.</a:t>
            </a:r>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64</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0759694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3"/>
            <a:ext cx="7721600" cy="1280383"/>
          </a:xfrm>
        </p:spPr>
        <p:txBody>
          <a:bodyPr/>
          <a:lstStyle/>
          <a:p>
            <a:r>
              <a:rPr lang="en-US" dirty="0">
                <a:latin typeface="Leelawadee UI Semilight" panose="020B0402040204020203" pitchFamily="34" charset="-34"/>
                <a:cs typeface="Leelawadee UI Semilight" panose="020B0402040204020203" pitchFamily="34" charset="-34"/>
              </a:rPr>
              <a:t>Lambda Layers</a:t>
            </a:r>
          </a:p>
        </p:txBody>
      </p:sp>
      <p:sp>
        <p:nvSpPr>
          <p:cNvPr id="7" name="Content Placeholder 6"/>
          <p:cNvSpPr>
            <a:spLocks noGrp="1"/>
          </p:cNvSpPr>
          <p:nvPr>
            <p:ph sz="half" idx="2"/>
          </p:nvPr>
        </p:nvSpPr>
        <p:spPr>
          <a:xfrm>
            <a:off x="6932062" y="1546316"/>
            <a:ext cx="4389120" cy="4485774"/>
          </a:xfrm>
        </p:spPr>
        <p:txBody>
          <a:bodyPr anchor="ct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Lambda supports using layers to compose a function with additional features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can be published for other people to use them</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build your own layers and re-use them in multiple functions (for example, a common SDK)</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Layers are zip files that are unzipped to a predefined location in the function container, in order</a:t>
            </a:r>
            <a:r>
              <a:rPr lang="en-US" sz="1600" b="0" dirty="0">
                <a:latin typeface="Nirmala UI Semilight" panose="020B0402040204020203" pitchFamily="34" charset="0"/>
                <a:cs typeface="Nirmala UI Semilight" panose="020B0402040204020203" pitchFamily="34" charset="0"/>
              </a:rPr>
              <a:t>.</a:t>
            </a:r>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65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5" name="Picture 4">
            <a:extLst>
              <a:ext uri="{FF2B5EF4-FFF2-40B4-BE49-F238E27FC236}">
                <a16:creationId xmlns:a16="http://schemas.microsoft.com/office/drawing/2014/main" id="{48D75DCD-09E7-4A65-8410-5FBE05734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570" y="2054226"/>
            <a:ext cx="3642152" cy="3378096"/>
          </a:xfrm>
          <a:prstGeom prst="rect">
            <a:avLst/>
          </a:prstGeom>
        </p:spPr>
      </p:pic>
    </p:spTree>
    <p:extLst>
      <p:ext uri="{BB962C8B-B14F-4D97-AF65-F5344CB8AC3E}">
        <p14:creationId xmlns:p14="http://schemas.microsoft.com/office/powerpoint/2010/main" val="759552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Lab Setup</a:t>
            </a:r>
          </a:p>
        </p:txBody>
      </p:sp>
    </p:spTree>
    <p:extLst>
      <p:ext uri="{BB962C8B-B14F-4D97-AF65-F5344CB8AC3E}">
        <p14:creationId xmlns:p14="http://schemas.microsoft.com/office/powerpoint/2010/main" val="42457766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4" y="804727"/>
            <a:ext cx="8013405" cy="729784"/>
          </a:xfrm>
        </p:spPr>
        <p:txBody>
          <a:bodyPr/>
          <a:lstStyle/>
          <a:p>
            <a:r>
              <a:rPr lang="en-US" dirty="0">
                <a:latin typeface="Leelawadee UI Semilight" panose="020B0402040204020203" pitchFamily="34" charset="-34"/>
                <a:cs typeface="Leelawadee UI Semilight" panose="020B0402040204020203" pitchFamily="34" charset="-34"/>
              </a:rPr>
              <a:t>Hugo</a:t>
            </a:r>
          </a:p>
        </p:txBody>
      </p:sp>
      <p:sp>
        <p:nvSpPr>
          <p:cNvPr id="6" name="Slide Number Placeholder 5"/>
          <p:cNvSpPr>
            <a:spLocks noGrp="1"/>
          </p:cNvSpPr>
          <p:nvPr>
            <p:ph type="sldNum" sz="quarter" idx="12"/>
          </p:nvPr>
        </p:nvSpPr>
        <p:spPr/>
        <p:txBody>
          <a:bodyPr/>
          <a:lstStyle/>
          <a:p>
            <a:fld id="{D99624C5-FDF6-4954-B8C3-64918F306FAA}" type="slidenum">
              <a:rPr lang="en-US" smtClean="0"/>
              <a:t>67</a:t>
            </a:fld>
            <a:endParaRPr lang="en-US" dirty="0"/>
          </a:p>
        </p:txBody>
      </p:sp>
      <p:sp>
        <p:nvSpPr>
          <p:cNvPr id="2" name="Footer Placeholder 1">
            <a:extLst>
              <a:ext uri="{FF2B5EF4-FFF2-40B4-BE49-F238E27FC236}">
                <a16:creationId xmlns:a16="http://schemas.microsoft.com/office/drawing/2014/main" id="{0195E8A4-E89F-4349-8104-845F4AB891DC}"/>
              </a:ext>
            </a:extLst>
          </p:cNvPr>
          <p:cNvSpPr>
            <a:spLocks noGrp="1"/>
          </p:cNvSpPr>
          <p:nvPr>
            <p:ph type="ftr" sz="quarter" idx="11"/>
          </p:nvPr>
        </p:nvSpPr>
        <p:spPr/>
        <p:txBody>
          <a:bodyPr/>
          <a:lstStyle/>
          <a:p>
            <a:r>
              <a:rPr lang="en-US"/>
              <a:t>© 2019 by Innovation In Software Corporation</a:t>
            </a:r>
            <a:endParaRPr lang="en-US" dirty="0"/>
          </a:p>
        </p:txBody>
      </p:sp>
      <p:sp>
        <p:nvSpPr>
          <p:cNvPr id="10" name="Content Placeholder 6">
            <a:extLst>
              <a:ext uri="{FF2B5EF4-FFF2-40B4-BE49-F238E27FC236}">
                <a16:creationId xmlns:a16="http://schemas.microsoft.com/office/drawing/2014/main" id="{D40A0F58-DBDB-4242-9A06-A48AF234FA73}"/>
              </a:ext>
            </a:extLst>
          </p:cNvPr>
          <p:cNvSpPr>
            <a:spLocks noGrp="1"/>
          </p:cNvSpPr>
          <p:nvPr>
            <p:ph idx="1"/>
          </p:nvPr>
        </p:nvSpPr>
        <p:spPr>
          <a:xfrm>
            <a:off x="609600" y="1495837"/>
            <a:ext cx="9109166" cy="4486952"/>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dirty="0">
                <a:latin typeface="Nirmala UI Semilight" panose="020B0402040204020203" pitchFamily="34" charset="0"/>
                <a:cs typeface="Nirmala UI Semilight" panose="020B0402040204020203" pitchFamily="34" charset="0"/>
              </a:rPr>
              <a:t>Hugo is a fast and modern static site generator, written in Go.</a:t>
            </a:r>
          </a:p>
          <a:p>
            <a:pPr marL="800100" lvl="1" indent="-342900"/>
            <a:r>
              <a:rPr lang="en-US" dirty="0">
                <a:latin typeface="Nirmala UI Semilight" panose="020B0402040204020203" pitchFamily="34" charset="0"/>
                <a:cs typeface="Nirmala UI Semilight" panose="020B0402040204020203" pitchFamily="34" charset="0"/>
              </a:rPr>
              <a:t>There is no API for Hugo. It is a single binary, so we will add it to our Lambda function from Lab 3 as a new layer.</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Hugo converts Markdown files into a static HTML site using templates.</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Using Hugo, we can maintain our blog in GitHub, and then use Lambda to clone it, convert it, and deploy it to an AWS S3 bucket hosting a public site with nothing to manage other than the content and the code.</a:t>
            </a:r>
          </a:p>
          <a:p>
            <a:endParaRPr lang="en-US" sz="2000" b="0" dirty="0">
              <a:latin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8233196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2182" y="865059"/>
            <a:ext cx="10831551" cy="682400"/>
          </a:xfrm>
        </p:spPr>
        <p:txBody>
          <a:bodyPr>
            <a:normAutofit/>
          </a:bodyPr>
          <a:lstStyle/>
          <a:p>
            <a:r>
              <a:rPr lang="en-US" b="1" dirty="0">
                <a:solidFill>
                  <a:schemeClr val="tx1"/>
                </a:solidFill>
                <a:latin typeface="Leelawadee UI Semilight" panose="020B0402040204020203" pitchFamily="34" charset="-34"/>
                <a:cs typeface="Leelawadee UI Semilight" panose="020B0402040204020203" pitchFamily="34" charset="-34"/>
              </a:rPr>
              <a:t>Lab 1.4 - </a:t>
            </a:r>
            <a:r>
              <a:rPr lang="en-US" dirty="0">
                <a:latin typeface="Leelawadee UI Semilight" panose="020B0402040204020203" pitchFamily="34" charset="-34"/>
                <a:cs typeface="Leelawadee UI Semilight" panose="020B0402040204020203" pitchFamily="34" charset="-34"/>
              </a:rPr>
              <a:t>Build and deploy a Hugo site on commit</a:t>
            </a:r>
          </a:p>
        </p:txBody>
      </p:sp>
      <p:sp>
        <p:nvSpPr>
          <p:cNvPr id="7" name="Content Placeholder 6"/>
          <p:cNvSpPr>
            <a:spLocks noGrp="1"/>
          </p:cNvSpPr>
          <p:nvPr>
            <p:ph idx="1"/>
          </p:nvPr>
        </p:nvSpPr>
        <p:spPr>
          <a:xfrm>
            <a:off x="592182" y="1547460"/>
            <a:ext cx="8273144" cy="5291046"/>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r>
              <a:rPr lang="en-US" b="0" i="1" dirty="0">
                <a:latin typeface="Nirmala UI Semilight" panose="020B0402040204020203" pitchFamily="34" charset="0"/>
                <a:cs typeface="Nirmala UI Semilight" panose="020B0402040204020203" pitchFamily="34" charset="0"/>
              </a:rPr>
              <a:t>In this lab, we will expand the function from Lab 3 by using a layer for Hugo and a layer for the AWS CLI.</a:t>
            </a:r>
          </a:p>
          <a:p>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Hugo layer will compile our site into static HTML.</a:t>
            </a:r>
          </a:p>
          <a:p>
            <a:pPr marL="342900" indent="-342900">
              <a:buFont typeface="Arial" panose="020B0604020202020204" pitchFamily="34" charset="0"/>
              <a:buChar char="•"/>
            </a:pPr>
            <a:r>
              <a:rPr lang="en-US" b="0" dirty="0">
                <a:latin typeface="Nirmala UI Semilight" panose="020B0402040204020203" pitchFamily="34" charset="0"/>
                <a:cs typeface="Nirmala UI Semilight" panose="020B0402040204020203" pitchFamily="34" charset="0"/>
              </a:rPr>
              <a:t>The AWS CLI layer will be used to sync the content we generate with the s3 bucket hosting our public site.</a:t>
            </a:r>
            <a:endParaRPr lang="en-US" sz="1800" b="0" dirty="0">
              <a:latin typeface="Nirmala UI Semilight" panose="020B0402040204020203" pitchFamily="34" charset="0"/>
              <a:cs typeface="Nirmala UI Semilight" panose="020B0402040204020203" pitchFamily="34" charset="0"/>
            </a:endParaRPr>
          </a:p>
          <a:p>
            <a:pPr marL="342900" indent="-342900"/>
            <a:endParaRPr lang="en-US" sz="1800" b="0" dirty="0">
              <a:latin typeface="Nirmala UI Semilight" panose="020B0402040204020203" pitchFamily="34" charset="0"/>
              <a:cs typeface="Nirmala UI Semilight" panose="020B0402040204020203" pitchFamily="34" charset="0"/>
            </a:endParaRPr>
          </a:p>
          <a:p>
            <a:endParaRPr lang="en-US" sz="2000" dirty="0"/>
          </a:p>
        </p:txBody>
      </p:sp>
      <p:sp>
        <p:nvSpPr>
          <p:cNvPr id="6" name="Slide Number Placeholder 5"/>
          <p:cNvSpPr>
            <a:spLocks noGrp="1"/>
          </p:cNvSpPr>
          <p:nvPr>
            <p:ph type="sldNum" sz="quarter" idx="12"/>
          </p:nvPr>
        </p:nvSpPr>
        <p:spPr/>
        <p:txBody>
          <a:bodyPr/>
          <a:lstStyle/>
          <a:p>
            <a:fld id="{D99624C5-FDF6-4954-B8C3-64918F306FAA}" type="slidenum">
              <a:rPr lang="en-US" smtClean="0"/>
              <a:t>68</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277555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a:t>
            </a:r>
          </a:p>
        </p:txBody>
      </p:sp>
      <p:sp>
        <p:nvSpPr>
          <p:cNvPr id="7" name="Content Placeholder 6"/>
          <p:cNvSpPr>
            <a:spLocks noGrp="1"/>
          </p:cNvSpPr>
          <p:nvPr>
            <p:ph sz="half" idx="2"/>
          </p:nvPr>
        </p:nvSpPr>
        <p:spPr>
          <a:xfrm>
            <a:off x="6932062" y="1433101"/>
            <a:ext cx="4389120" cy="4598989"/>
          </a:xfrm>
        </p:spPr>
        <p:txBody>
          <a:bodyPr>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 far, everything has been relatively easy to glue together. This is the primary draw of using Lambda.</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the complexity lurks in the finer details of less common use cases and larger system designs.</a:t>
            </a:r>
          </a:p>
        </p:txBody>
      </p:sp>
      <p:sp>
        <p:nvSpPr>
          <p:cNvPr id="6" name="Slide Number Placeholder 5"/>
          <p:cNvSpPr>
            <a:spLocks noGrp="1"/>
          </p:cNvSpPr>
          <p:nvPr>
            <p:ph type="sldNum" sz="quarter" idx="12"/>
          </p:nvPr>
        </p:nvSpPr>
        <p:spPr/>
        <p:txBody>
          <a:bodyPr/>
          <a:lstStyle/>
          <a:p>
            <a:fld id="{D99624C5-FDF6-4954-B8C3-64918F306FAA}" type="slidenum">
              <a:rPr lang="en-US" smtClean="0"/>
              <a:t>69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piece of paper&#10;&#10;Description automatically generated">
            <a:extLst>
              <a:ext uri="{FF2B5EF4-FFF2-40B4-BE49-F238E27FC236}">
                <a16:creationId xmlns:a16="http://schemas.microsoft.com/office/drawing/2014/main" id="{6A70EB92-5179-429F-A754-CD4191D34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771" y="2126497"/>
            <a:ext cx="5226001" cy="3481823"/>
          </a:xfrm>
          <a:prstGeom prst="rect">
            <a:avLst/>
          </a:prstGeom>
        </p:spPr>
      </p:pic>
    </p:spTree>
    <p:extLst>
      <p:ext uri="{BB962C8B-B14F-4D97-AF65-F5344CB8AC3E}">
        <p14:creationId xmlns:p14="http://schemas.microsoft.com/office/powerpoint/2010/main" val="171859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2E35A9-7ADE-4DD4-80AF-4E395BBEFC97}"/>
              </a:ext>
            </a:extLst>
          </p:cNvPr>
          <p:cNvSpPr>
            <a:spLocks noGrp="1"/>
          </p:cNvSpPr>
          <p:nvPr>
            <p:ph type="body" sz="quarter" idx="10"/>
          </p:nvPr>
        </p:nvSpPr>
        <p:spPr/>
        <p:txBody>
          <a:bodyPr/>
          <a:lstStyle/>
          <a:p>
            <a:r>
              <a:rPr lang="en-US" dirty="0"/>
              <a:t>Fundamentals</a:t>
            </a:r>
          </a:p>
        </p:txBody>
      </p:sp>
    </p:spTree>
    <p:extLst>
      <p:ext uri="{BB962C8B-B14F-4D97-AF65-F5344CB8AC3E}">
        <p14:creationId xmlns:p14="http://schemas.microsoft.com/office/powerpoint/2010/main" val="7584125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p:txBody>
      </p:sp>
      <p:sp>
        <p:nvSpPr>
          <p:cNvPr id="6" name="Slide Number Placeholder 5"/>
          <p:cNvSpPr>
            <a:spLocks noGrp="1"/>
          </p:cNvSpPr>
          <p:nvPr>
            <p:ph type="sldNum" sz="quarter" idx="12"/>
          </p:nvPr>
        </p:nvSpPr>
        <p:spPr/>
        <p:txBody>
          <a:bodyPr/>
          <a:lstStyle/>
          <a:p>
            <a:fld id="{D99624C5-FDF6-4954-B8C3-64918F306FAA}" type="slidenum">
              <a:rPr lang="en-US" smtClean="0"/>
              <a:t>70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1324306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p:txBody>
      </p:sp>
      <p:sp>
        <p:nvSpPr>
          <p:cNvPr id="6" name="Slide Number Placeholder 5"/>
          <p:cNvSpPr>
            <a:spLocks noGrp="1"/>
          </p:cNvSpPr>
          <p:nvPr>
            <p:ph type="sldNum" sz="quarter" idx="12"/>
          </p:nvPr>
        </p:nvSpPr>
        <p:spPr/>
        <p:txBody>
          <a:bodyPr/>
          <a:lstStyle/>
          <a:p>
            <a:fld id="{D99624C5-FDF6-4954-B8C3-64918F306FAA}" type="slidenum">
              <a:rPr lang="en-US" smtClean="0"/>
              <a:t>71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435265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5"/>
            <a:ext cx="772160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Stateless</a:t>
            </a:r>
          </a:p>
        </p:txBody>
      </p:sp>
      <p:sp>
        <p:nvSpPr>
          <p:cNvPr id="7" name="Content Placeholder 6"/>
          <p:cNvSpPr>
            <a:spLocks noGrp="1"/>
          </p:cNvSpPr>
          <p:nvPr>
            <p:ph sz="half" idx="2"/>
          </p:nvPr>
        </p:nvSpPr>
        <p:spPr>
          <a:xfrm>
            <a:off x="6932062" y="2407834"/>
            <a:ext cx="4389120" cy="3021627"/>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Data does not persist between function calls.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All data must be passed in to the function or fetched by the function from another source.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Some configuration can be passed in at runtime via Context and Environment Variables.</a:t>
            </a:r>
            <a:endParaRPr lang="en-US" sz="16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72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lose up of a sign&#10;&#10;Description automatically generated">
            <a:extLst>
              <a:ext uri="{FF2B5EF4-FFF2-40B4-BE49-F238E27FC236}">
                <a16:creationId xmlns:a16="http://schemas.microsoft.com/office/drawing/2014/main" id="{4B7C2354-20B6-41BF-993B-628BAFE68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767" y="2363173"/>
            <a:ext cx="4335197" cy="3066288"/>
          </a:xfrm>
          <a:prstGeom prst="rect">
            <a:avLst/>
          </a:prstGeom>
        </p:spPr>
      </p:pic>
    </p:spTree>
    <p:extLst>
      <p:ext uri="{BB962C8B-B14F-4D97-AF65-F5344CB8AC3E}">
        <p14:creationId xmlns:p14="http://schemas.microsoft.com/office/powerpoint/2010/main" val="2359473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3977233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2527390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65931"/>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Variable Start Time</a:t>
            </a:r>
          </a:p>
        </p:txBody>
      </p:sp>
      <p:sp>
        <p:nvSpPr>
          <p:cNvPr id="7" name="Content Placeholder 6"/>
          <p:cNvSpPr>
            <a:spLocks noGrp="1"/>
          </p:cNvSpPr>
          <p:nvPr>
            <p:ph sz="half" idx="2"/>
          </p:nvPr>
        </p:nvSpPr>
        <p:spPr>
          <a:xfrm>
            <a:off x="6932062" y="1975166"/>
            <a:ext cx="4389120" cy="4598989"/>
          </a:xfrm>
        </p:spPr>
        <p:txBody>
          <a:bodyPr anchor="t">
            <a:noAutofit/>
          </a:bodyPr>
          <a:lstStyle/>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Containers can take many seconds to start the first time they run. </a:t>
            </a:r>
            <a:r>
              <a:rPr lang="en-US" sz="2000" dirty="0">
                <a:latin typeface="Nirmala UI Semilight" panose="020B0402040204020203" pitchFamily="34" charset="0"/>
                <a:cs typeface="Nirmala UI Semilight" panose="020B0402040204020203" pitchFamily="34" charset="0"/>
              </a:rPr>
              <a:t>This is called a “cold” start.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Once a container is running or is “warm”, execution time is generally quick, with very little overhead.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VMs that AWS uses to run Lambda functions are recycled every 4 hours. You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a cold start </a:t>
            </a:r>
            <a:r>
              <a:rPr lang="en-US" sz="2000" dirty="0">
                <a:latin typeface="Nirmala UI Semilight" panose="020B0402040204020203" pitchFamily="34" charset="0"/>
                <a:cs typeface="Nirmala UI Semilight" panose="020B0402040204020203" pitchFamily="34" charset="0"/>
              </a:rPr>
              <a:t>at least</a:t>
            </a:r>
            <a:r>
              <a:rPr lang="en-US" sz="2000" b="0" dirty="0">
                <a:latin typeface="Nirmala UI Semilight" panose="020B0402040204020203" pitchFamily="34" charset="0"/>
                <a:cs typeface="Nirmala UI Semilight" panose="020B0402040204020203" pitchFamily="34" charset="0"/>
              </a:rPr>
              <a:t> once every 4 hours.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824FA9E-8A7B-41AF-A174-D7A6FB2FE4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739" y="1848233"/>
            <a:ext cx="4315200" cy="4522934"/>
          </a:xfrm>
          <a:prstGeom prst="rect">
            <a:avLst/>
          </a:prstGeom>
        </p:spPr>
      </p:pic>
    </p:spTree>
    <p:extLst>
      <p:ext uri="{BB962C8B-B14F-4D97-AF65-F5344CB8AC3E}">
        <p14:creationId xmlns:p14="http://schemas.microsoft.com/office/powerpoint/2010/main" val="15562014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4"/>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E26E910C-519A-4C24-8E43-A7500F2AB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8317647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257225"/>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Optimizations</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p:txBody>
      </p:sp>
      <p:sp>
        <p:nvSpPr>
          <p:cNvPr id="6" name="Slide Number Placeholder 5"/>
          <p:cNvSpPr>
            <a:spLocks noGrp="1"/>
          </p:cNvSpPr>
          <p:nvPr>
            <p:ph type="sldNum" sz="quarter" idx="12"/>
          </p:nvPr>
        </p:nvSpPr>
        <p:spPr/>
        <p:txBody>
          <a:bodyPr/>
          <a:lstStyle/>
          <a:p>
            <a:fld id="{D99624C5-FDF6-4954-B8C3-64918F306FAA}" type="slidenum">
              <a:rPr lang="en-US" smtClean="0"/>
              <a:t>77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C2741E43-7822-402E-BB70-9E4E089B6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Tree>
    <p:extLst>
      <p:ext uri="{BB962C8B-B14F-4D97-AF65-F5344CB8AC3E}">
        <p14:creationId xmlns:p14="http://schemas.microsoft.com/office/powerpoint/2010/main" val="32560897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language you use impacts your cold start time.</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Configuration impacts start time. Using a Lambda function in a VPC can add 10 seconds of start time if the cold start is on a new host.</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more memory your function is configured for, the faster it starts.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78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B289882C-A02A-41F2-9EF1-B9B33153A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66" y="2070348"/>
            <a:ext cx="5517281" cy="3787908"/>
          </a:xfrm>
          <a:prstGeom prst="rect">
            <a:avLst/>
          </a:prstGeom>
        </p:spPr>
      </p:pic>
      <p:sp>
        <p:nvSpPr>
          <p:cNvPr id="10" name="Title 3">
            <a:extLst>
              <a:ext uri="{FF2B5EF4-FFF2-40B4-BE49-F238E27FC236}">
                <a16:creationId xmlns:a16="http://schemas.microsoft.com/office/drawing/2014/main" id="{7F10C21D-4F1B-4CC1-AE29-6CCF946C4297}"/>
              </a:ext>
            </a:extLst>
          </p:cNvPr>
          <p:cNvSpPr txBox="1">
            <a:spLocks/>
          </p:cNvSpPr>
          <p:nvPr/>
        </p:nvSpPr>
        <p:spPr>
          <a:xfrm>
            <a:off x="609600" y="257225"/>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b="0" kern="1200" cap="none" spc="-150" baseline="0">
                <a:solidFill>
                  <a:schemeClr val="tx2"/>
                </a:solidFill>
                <a:latin typeface="Leelawadee" panose="020B0502040204020203" pitchFamily="34" charset="-34"/>
                <a:ea typeface="+mj-ea"/>
                <a:cs typeface="Leelawadee" panose="020B0502040204020203" pitchFamily="34" charset="-34"/>
              </a:defRPr>
            </a:lvl1pPr>
          </a:lstStyle>
          <a:p>
            <a:r>
              <a:rPr lang="en-US">
                <a:latin typeface="Leelawadee UI Semilight" panose="020B0402040204020203" pitchFamily="34" charset="-34"/>
                <a:cs typeface="Leelawadee UI Semilight" panose="020B0402040204020203" pitchFamily="34" charset="-34"/>
              </a:rPr>
              <a:t>Variable Start Time: Optimizations</a:t>
            </a:r>
            <a:endParaRPr lang="en-US"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420439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853439"/>
            <a:ext cx="10831551" cy="682400"/>
          </a:xfrm>
        </p:spPr>
        <p:txBody>
          <a:bodyPr>
            <a:normAutofit/>
          </a:bodyPr>
          <a:lstStyle/>
          <a:p>
            <a:r>
              <a:rPr lang="en-US" dirty="0">
                <a:latin typeface="Leelawadee UI Semilight" panose="020B0402040204020203" pitchFamily="34" charset="-34"/>
                <a:cs typeface="Leelawadee UI Semilight" panose="020B0402040204020203" pitchFamily="34" charset="-34"/>
              </a:rPr>
              <a:t>Variable start time: Average cold start time</a:t>
            </a:r>
          </a:p>
        </p:txBody>
      </p:sp>
      <p:sp>
        <p:nvSpPr>
          <p:cNvPr id="6" name="Slide Number Placeholder 5"/>
          <p:cNvSpPr>
            <a:spLocks noGrp="1"/>
          </p:cNvSpPr>
          <p:nvPr>
            <p:ph type="sldNum" sz="quarter" idx="12"/>
          </p:nvPr>
        </p:nvSpPr>
        <p:spPr/>
        <p:txBody>
          <a:bodyPr/>
          <a:lstStyle/>
          <a:p>
            <a:fld id="{D99624C5-FDF6-4954-B8C3-64918F306FAA}" type="slidenum">
              <a:rPr lang="en-US" smtClean="0"/>
              <a:t>79</a:t>
            </a:fld>
            <a:endParaRPr lang="en-US" dirty="0"/>
          </a:p>
        </p:txBody>
      </p:sp>
      <p:sp>
        <p:nvSpPr>
          <p:cNvPr id="2" name="Footer Placeholder 1">
            <a:extLst>
              <a:ext uri="{FF2B5EF4-FFF2-40B4-BE49-F238E27FC236}">
                <a16:creationId xmlns:a16="http://schemas.microsoft.com/office/drawing/2014/main" id="{E2FA277F-B794-A446-83A7-1EA935E59BE4}"/>
              </a:ext>
            </a:extLst>
          </p:cNvPr>
          <p:cNvSpPr>
            <a:spLocks noGrp="1"/>
          </p:cNvSpPr>
          <p:nvPr>
            <p:ph type="ftr" sz="quarter" idx="11"/>
          </p:nvPr>
        </p:nvSpPr>
        <p:spPr/>
        <p:txBody>
          <a:bodyPr/>
          <a:lstStyle/>
          <a:p>
            <a:r>
              <a:rPr lang="en-US"/>
              <a:t>© 2019 by Innovation In Software Corporation</a:t>
            </a:r>
            <a:endParaRPr lang="en-US" dirty="0"/>
          </a:p>
        </p:txBody>
      </p:sp>
      <p:graphicFrame>
        <p:nvGraphicFramePr>
          <p:cNvPr id="8" name="Content Placeholder 3">
            <a:extLst>
              <a:ext uri="{FF2B5EF4-FFF2-40B4-BE49-F238E27FC236}">
                <a16:creationId xmlns:a16="http://schemas.microsoft.com/office/drawing/2014/main" id="{6C073579-07EA-4407-B233-7DF4FF8BBD4B}"/>
              </a:ext>
            </a:extLst>
          </p:cNvPr>
          <p:cNvGraphicFramePr>
            <a:graphicFrameLocks noGrp="1"/>
          </p:cNvGraphicFramePr>
          <p:nvPr>
            <p:ph idx="1"/>
            <p:extLst>
              <p:ext uri="{D42A27DB-BD31-4B8C-83A1-F6EECF244321}">
                <p14:modId xmlns:p14="http://schemas.microsoft.com/office/powerpoint/2010/main" val="1892794894"/>
              </p:ext>
            </p:extLst>
          </p:nvPr>
        </p:nvGraphicFramePr>
        <p:xfrm>
          <a:off x="696686" y="1825625"/>
          <a:ext cx="10641876" cy="3956867"/>
        </p:xfrm>
        <a:graphic>
          <a:graphicData uri="http://schemas.openxmlformats.org/drawingml/2006/table">
            <a:tbl>
              <a:tblPr firstRow="1" bandRow="1">
                <a:tableStyleId>{5C22544A-7EE6-4342-B048-85BDC9FD1C3A}</a:tableStyleId>
              </a:tblPr>
              <a:tblGrid>
                <a:gridCol w="1773646">
                  <a:extLst>
                    <a:ext uri="{9D8B030D-6E8A-4147-A177-3AD203B41FA5}">
                      <a16:colId xmlns:a16="http://schemas.microsoft.com/office/drawing/2014/main" val="2481384398"/>
                    </a:ext>
                  </a:extLst>
                </a:gridCol>
                <a:gridCol w="1773646">
                  <a:extLst>
                    <a:ext uri="{9D8B030D-6E8A-4147-A177-3AD203B41FA5}">
                      <a16:colId xmlns:a16="http://schemas.microsoft.com/office/drawing/2014/main" val="1701391272"/>
                    </a:ext>
                  </a:extLst>
                </a:gridCol>
                <a:gridCol w="1773646">
                  <a:extLst>
                    <a:ext uri="{9D8B030D-6E8A-4147-A177-3AD203B41FA5}">
                      <a16:colId xmlns:a16="http://schemas.microsoft.com/office/drawing/2014/main" val="56784777"/>
                    </a:ext>
                  </a:extLst>
                </a:gridCol>
                <a:gridCol w="1773646">
                  <a:extLst>
                    <a:ext uri="{9D8B030D-6E8A-4147-A177-3AD203B41FA5}">
                      <a16:colId xmlns:a16="http://schemas.microsoft.com/office/drawing/2014/main" val="3613944934"/>
                    </a:ext>
                  </a:extLst>
                </a:gridCol>
                <a:gridCol w="1773646">
                  <a:extLst>
                    <a:ext uri="{9D8B030D-6E8A-4147-A177-3AD203B41FA5}">
                      <a16:colId xmlns:a16="http://schemas.microsoft.com/office/drawing/2014/main" val="1824708372"/>
                    </a:ext>
                  </a:extLst>
                </a:gridCol>
                <a:gridCol w="1773646">
                  <a:extLst>
                    <a:ext uri="{9D8B030D-6E8A-4147-A177-3AD203B41FA5}">
                      <a16:colId xmlns:a16="http://schemas.microsoft.com/office/drawing/2014/main" val="3915330903"/>
                    </a:ext>
                  </a:extLst>
                </a:gridCol>
              </a:tblGrid>
              <a:tr h="1192739">
                <a:tc>
                  <a:txBody>
                    <a:bodyPr/>
                    <a:lstStyle/>
                    <a:p>
                      <a:r>
                        <a:rPr lang="en-US" dirty="0"/>
                        <a:t>Language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128MB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512MB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1024MB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1536MB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Mean Time</a:t>
                      </a:r>
                    </a:p>
                  </a:txBody>
                  <a:tcPr anchor="ctr"/>
                </a:tc>
                <a:extLst>
                  <a:ext uri="{0D108BD9-81ED-4DB2-BD59-A6C34878D82A}">
                    <a16:rowId xmlns:a16="http://schemas.microsoft.com/office/drawing/2014/main" val="1918472794"/>
                  </a:ext>
                </a:extLst>
              </a:tr>
              <a:tr h="691032">
                <a:tc>
                  <a:txBody>
                    <a:bodyPr/>
                    <a:lstStyle/>
                    <a:p>
                      <a:r>
                        <a:rPr lang="en-US" b="1"/>
                        <a:t>C#</a:t>
                      </a:r>
                    </a:p>
                  </a:txBody>
                  <a:tcPr anchor="ctr"/>
                </a:tc>
                <a:tc>
                  <a:txBody>
                    <a:bodyPr/>
                    <a:lstStyle/>
                    <a:p>
                      <a:r>
                        <a:rPr lang="en-US" dirty="0"/>
                        <a:t>4387ms</a:t>
                      </a:r>
                    </a:p>
                  </a:txBody>
                  <a:tcPr anchor="ctr"/>
                </a:tc>
                <a:tc>
                  <a:txBody>
                    <a:bodyPr/>
                    <a:lstStyle/>
                    <a:p>
                      <a:r>
                        <a:rPr lang="en-US" dirty="0"/>
                        <a:t>2234ms</a:t>
                      </a:r>
                    </a:p>
                  </a:txBody>
                  <a:tcPr anchor="ctr"/>
                </a:tc>
                <a:tc>
                  <a:txBody>
                    <a:bodyPr/>
                    <a:lstStyle/>
                    <a:p>
                      <a:r>
                        <a:rPr lang="en-US" dirty="0"/>
                        <a:t>1223ms</a:t>
                      </a:r>
                    </a:p>
                  </a:txBody>
                  <a:tcPr anchor="ctr"/>
                </a:tc>
                <a:tc>
                  <a:txBody>
                    <a:bodyPr/>
                    <a:lstStyle/>
                    <a:p>
                      <a:r>
                        <a:rPr lang="en-US" dirty="0"/>
                        <a:t>524ms</a:t>
                      </a:r>
                    </a:p>
                  </a:txBody>
                  <a:tcPr anchor="ctr"/>
                </a:tc>
                <a:tc>
                  <a:txBody>
                    <a:bodyPr/>
                    <a:lstStyle/>
                    <a:p>
                      <a:r>
                        <a:rPr lang="en-US" dirty="0"/>
                        <a:t>407ms</a:t>
                      </a:r>
                    </a:p>
                  </a:txBody>
                  <a:tcPr anchor="ctr"/>
                </a:tc>
                <a:extLst>
                  <a:ext uri="{0D108BD9-81ED-4DB2-BD59-A6C34878D82A}">
                    <a16:rowId xmlns:a16="http://schemas.microsoft.com/office/drawing/2014/main" val="2759178386"/>
                  </a:ext>
                </a:extLst>
              </a:tr>
              <a:tr h="691032">
                <a:tc>
                  <a:txBody>
                    <a:bodyPr/>
                    <a:lstStyle/>
                    <a:p>
                      <a:r>
                        <a:rPr lang="en-US" b="1"/>
                        <a:t>Java</a:t>
                      </a:r>
                    </a:p>
                  </a:txBody>
                  <a:tcPr anchor="ctr"/>
                </a:tc>
                <a:tc>
                  <a:txBody>
                    <a:bodyPr/>
                    <a:lstStyle/>
                    <a:p>
                      <a:r>
                        <a:rPr lang="en-US" dirty="0"/>
                        <a:t>3562ms</a:t>
                      </a:r>
                    </a:p>
                  </a:txBody>
                  <a:tcPr anchor="ctr"/>
                </a:tc>
                <a:tc>
                  <a:txBody>
                    <a:bodyPr/>
                    <a:lstStyle/>
                    <a:p>
                      <a:r>
                        <a:rPr lang="en-US" dirty="0"/>
                        <a:t>1979ms</a:t>
                      </a:r>
                    </a:p>
                  </a:txBody>
                  <a:tcPr anchor="ctr"/>
                </a:tc>
                <a:tc>
                  <a:txBody>
                    <a:bodyPr/>
                    <a:lstStyle/>
                    <a:p>
                      <a:r>
                        <a:rPr lang="en-US" dirty="0"/>
                        <a:t>999ms</a:t>
                      </a:r>
                    </a:p>
                  </a:txBody>
                  <a:tcPr anchor="ctr"/>
                </a:tc>
                <a:tc>
                  <a:txBody>
                    <a:bodyPr/>
                    <a:lstStyle/>
                    <a:p>
                      <a:r>
                        <a:rPr lang="en-US" dirty="0"/>
                        <a:t>539ms</a:t>
                      </a:r>
                    </a:p>
                  </a:txBody>
                  <a:tcPr anchor="ctr"/>
                </a:tc>
                <a:tc>
                  <a:txBody>
                    <a:bodyPr/>
                    <a:lstStyle/>
                    <a:p>
                      <a:r>
                        <a:rPr lang="en-US" dirty="0"/>
                        <a:t>339ms</a:t>
                      </a:r>
                    </a:p>
                  </a:txBody>
                  <a:tcPr anchor="ctr"/>
                </a:tc>
                <a:extLst>
                  <a:ext uri="{0D108BD9-81ED-4DB2-BD59-A6C34878D82A}">
                    <a16:rowId xmlns:a16="http://schemas.microsoft.com/office/drawing/2014/main" val="196680683"/>
                  </a:ext>
                </a:extLst>
              </a:tr>
              <a:tr h="691032">
                <a:tc>
                  <a:txBody>
                    <a:bodyPr/>
                    <a:lstStyle/>
                    <a:p>
                      <a:r>
                        <a:rPr lang="en-US" b="1"/>
                        <a:t>Node</a:t>
                      </a:r>
                    </a:p>
                  </a:txBody>
                  <a:tcPr anchor="ctr"/>
                </a:tc>
                <a:tc>
                  <a:txBody>
                    <a:bodyPr/>
                    <a:lstStyle/>
                    <a:p>
                      <a:r>
                        <a:rPr lang="en-US" dirty="0"/>
                        <a:t>12ms</a:t>
                      </a:r>
                    </a:p>
                  </a:txBody>
                  <a:tcPr anchor="ctr"/>
                </a:tc>
                <a:tc>
                  <a:txBody>
                    <a:bodyPr/>
                    <a:lstStyle/>
                    <a:p>
                      <a:r>
                        <a:rPr lang="en-US" dirty="0"/>
                        <a:t>8ms</a:t>
                      </a:r>
                    </a:p>
                  </a:txBody>
                  <a:tcPr anchor="ctr"/>
                </a:tc>
                <a:tc>
                  <a:txBody>
                    <a:bodyPr/>
                    <a:lstStyle/>
                    <a:p>
                      <a:r>
                        <a:rPr lang="en-US" dirty="0"/>
                        <a:t>3ms</a:t>
                      </a:r>
                    </a:p>
                  </a:txBody>
                  <a:tcPr anchor="ctr"/>
                </a:tc>
                <a:tc>
                  <a:txBody>
                    <a:bodyPr/>
                    <a:lstStyle/>
                    <a:p>
                      <a:r>
                        <a:rPr lang="en-US" dirty="0"/>
                        <a:t>2ms</a:t>
                      </a:r>
                    </a:p>
                  </a:txBody>
                  <a:tcPr anchor="ctr"/>
                </a:tc>
                <a:tc>
                  <a:txBody>
                    <a:bodyPr/>
                    <a:lstStyle/>
                    <a:p>
                      <a:r>
                        <a:rPr lang="en-US" dirty="0"/>
                        <a:t>2ms</a:t>
                      </a:r>
                    </a:p>
                  </a:txBody>
                  <a:tcPr anchor="ctr"/>
                </a:tc>
                <a:extLst>
                  <a:ext uri="{0D108BD9-81ED-4DB2-BD59-A6C34878D82A}">
                    <a16:rowId xmlns:a16="http://schemas.microsoft.com/office/drawing/2014/main" val="2848552803"/>
                  </a:ext>
                </a:extLst>
              </a:tr>
              <a:tr h="691032">
                <a:tc>
                  <a:txBody>
                    <a:bodyPr/>
                    <a:lstStyle/>
                    <a:p>
                      <a:r>
                        <a:rPr lang="en-US" b="1" dirty="0"/>
                        <a:t>Python</a:t>
                      </a:r>
                    </a:p>
                  </a:txBody>
                  <a:tcPr anchor="ctr"/>
                </a:tc>
                <a:tc>
                  <a:txBody>
                    <a:bodyPr/>
                    <a:lstStyle/>
                    <a:p>
                      <a:r>
                        <a:rPr lang="en-US" dirty="0"/>
                        <a:t>1ms</a:t>
                      </a:r>
                    </a:p>
                  </a:txBody>
                  <a:tcPr anchor="ctr"/>
                </a:tc>
                <a:tc>
                  <a:txBody>
                    <a:bodyPr/>
                    <a:lstStyle/>
                    <a:p>
                      <a:r>
                        <a:rPr lang="en-US" dirty="0"/>
                        <a:t>0.8ms</a:t>
                      </a:r>
                    </a:p>
                  </a:txBody>
                  <a:tcPr anchor="ctr"/>
                </a:tc>
                <a:tc>
                  <a:txBody>
                    <a:bodyPr/>
                    <a:lstStyle/>
                    <a:p>
                      <a:r>
                        <a:rPr lang="en-US" dirty="0"/>
                        <a:t>0.4ms</a:t>
                      </a:r>
                    </a:p>
                  </a:txBody>
                  <a:tcPr anchor="ctr"/>
                </a:tc>
                <a:tc>
                  <a:txBody>
                    <a:bodyPr/>
                    <a:lstStyle/>
                    <a:p>
                      <a:r>
                        <a:rPr lang="en-US" dirty="0"/>
                        <a:t>0.4ms</a:t>
                      </a:r>
                    </a:p>
                  </a:txBody>
                  <a:tcPr anchor="ctr"/>
                </a:tc>
                <a:tc>
                  <a:txBody>
                    <a:bodyPr/>
                    <a:lstStyle/>
                    <a:p>
                      <a:r>
                        <a:rPr lang="en-US" dirty="0"/>
                        <a:t>0.4ms</a:t>
                      </a:r>
                    </a:p>
                  </a:txBody>
                  <a:tcPr anchor="ctr"/>
                </a:tc>
                <a:extLst>
                  <a:ext uri="{0D108BD9-81ED-4DB2-BD59-A6C34878D82A}">
                    <a16:rowId xmlns:a16="http://schemas.microsoft.com/office/drawing/2014/main" val="436934456"/>
                  </a:ext>
                </a:extLst>
              </a:tr>
            </a:tbl>
          </a:graphicData>
        </a:graphic>
      </p:graphicFrame>
    </p:spTree>
    <p:extLst>
      <p:ext uri="{BB962C8B-B14F-4D97-AF65-F5344CB8AC3E}">
        <p14:creationId xmlns:p14="http://schemas.microsoft.com/office/powerpoint/2010/main" val="2074035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8" y="899650"/>
            <a:ext cx="6096001" cy="589831"/>
          </a:xfrm>
        </p:spPr>
        <p:txBody>
          <a:bodyPr>
            <a:normAutofit/>
          </a:bodyPr>
          <a:lstStyle/>
          <a:p>
            <a:r>
              <a:rPr lang="en-US" sz="3200" dirty="0">
                <a:latin typeface="Leelawadee UI Semilight" panose="020B0402040204020203" pitchFamily="34" charset="-34"/>
                <a:cs typeface="Leelawadee UI Semilight" panose="020B0402040204020203" pitchFamily="34" charset="-34"/>
              </a:rPr>
              <a:t>Lab-focused Course</a:t>
            </a:r>
          </a:p>
        </p:txBody>
      </p:sp>
      <p:sp>
        <p:nvSpPr>
          <p:cNvPr id="7" name="Content Placeholder 6"/>
          <p:cNvSpPr>
            <a:spLocks noGrp="1"/>
          </p:cNvSpPr>
          <p:nvPr>
            <p:ph sz="half" idx="2"/>
          </p:nvPr>
        </p:nvSpPr>
        <p:spPr>
          <a:xfrm>
            <a:off x="6828822" y="1056097"/>
            <a:ext cx="4456211" cy="5234171"/>
          </a:xfrm>
        </p:spPr>
        <p:txBody>
          <a:bodyPr anchor="ctr">
            <a:noAutofit/>
          </a:bodyPr>
          <a:lstStyle/>
          <a:p>
            <a:r>
              <a:rPr lang="en-US" sz="3600" dirty="0">
                <a:latin typeface="Nirmala UI Semilight" panose="020B0402040204020203" pitchFamily="34" charset="0"/>
                <a:cs typeface="Nirmala UI Semilight" panose="020B0402040204020203" pitchFamily="34" charset="0"/>
              </a:rPr>
              <a:t>This is a hands-on, functional course.</a:t>
            </a:r>
          </a:p>
          <a:p>
            <a:endParaRPr lang="en-US" sz="2000" b="0" dirty="0">
              <a:latin typeface="Nirmala UI Semilight" panose="020B0402040204020203" pitchFamily="34" charset="0"/>
              <a:cs typeface="Nirmala UI Semilight" panose="020B0402040204020203" pitchFamily="34" charset="0"/>
            </a:endParaRPr>
          </a:p>
          <a:p>
            <a:r>
              <a:rPr lang="en-US" sz="2000" b="0" dirty="0">
                <a:latin typeface="Nirmala UI Semilight" panose="020B0402040204020203" pitchFamily="34" charset="0"/>
                <a:cs typeface="Nirmala UI Semilight" panose="020B0402040204020203" pitchFamily="34" charset="0"/>
              </a:rPr>
              <a:t>We will focus on doing labs and </a:t>
            </a:r>
            <a:r>
              <a:rPr lang="en-US" sz="2000" b="0" u="sng" dirty="0">
                <a:latin typeface="Nirmala UI Semilight" panose="020B0402040204020203" pitchFamily="34" charset="0"/>
                <a:cs typeface="Nirmala UI Semilight" panose="020B0402040204020203" pitchFamily="34" charset="0"/>
              </a:rPr>
              <a:t>learning through interaction</a:t>
            </a:r>
            <a:r>
              <a:rPr lang="en-US" sz="2000" b="0" dirty="0">
                <a:latin typeface="Nirmala UI Semilight" panose="020B0402040204020203" pitchFamily="34" charset="0"/>
                <a:cs typeface="Nirmala UI Semilight" panose="020B0402040204020203" pitchFamily="34" charset="0"/>
              </a:rPr>
              <a:t> with Lambda, and not just looking at slides.</a:t>
            </a:r>
          </a:p>
        </p:txBody>
      </p:sp>
      <p:sp>
        <p:nvSpPr>
          <p:cNvPr id="6" name="Slide Number Placeholder 5"/>
          <p:cNvSpPr>
            <a:spLocks noGrp="1"/>
          </p:cNvSpPr>
          <p:nvPr>
            <p:ph type="sldNum" sz="quarter" idx="12"/>
          </p:nvPr>
        </p:nvSpPr>
        <p:spPr/>
        <p:txBody>
          <a:bodyPr/>
          <a:lstStyle/>
          <a:p>
            <a:fld id="{D99624C5-FDF6-4954-B8C3-64918F306FAA}" type="slidenum">
              <a:rPr lang="en-US" smtClean="0"/>
              <a:t>8</a:t>
            </a:fld>
            <a:endParaRPr lang="en-US" dirty="0"/>
          </a:p>
        </p:txBody>
      </p:sp>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A1562D08-0D7C-44EE-9B6B-ACC98B6F8D67}"/>
              </a:ext>
            </a:extLst>
          </p:cNvPr>
          <p:cNvPicPr>
            <a:picLocks noChangeAspect="1"/>
          </p:cNvPicPr>
          <p:nvPr/>
        </p:nvPicPr>
        <p:blipFill rotWithShape="1">
          <a:blip r:embed="rId3">
            <a:extLst>
              <a:ext uri="{28A0092B-C50C-407E-A947-70E740481C1C}">
                <a14:useLocalDpi xmlns:a14="http://schemas.microsoft.com/office/drawing/2010/main" val="0"/>
              </a:ext>
            </a:extLst>
          </a:blip>
          <a:srcRect t="13731" b="-275"/>
          <a:stretch/>
        </p:blipFill>
        <p:spPr>
          <a:xfrm>
            <a:off x="1324609" y="1745544"/>
            <a:ext cx="3649980" cy="4212805"/>
          </a:xfrm>
          <a:prstGeom prst="rect">
            <a:avLst/>
          </a:prstGeom>
        </p:spPr>
      </p:pic>
    </p:spTree>
    <p:extLst>
      <p:ext uri="{BB962C8B-B14F-4D97-AF65-F5344CB8AC3E}">
        <p14:creationId xmlns:p14="http://schemas.microsoft.com/office/powerpoint/2010/main" val="1933781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C1086-8B2D-4E2B-A5FF-BFB05AD3E2B9}"/>
              </a:ext>
            </a:extLst>
          </p:cNvPr>
          <p:cNvSpPr>
            <a:spLocks noGrp="1"/>
          </p:cNvSpPr>
          <p:nvPr>
            <p:ph type="title"/>
          </p:nvPr>
        </p:nvSpPr>
        <p:spPr>
          <a:xfrm>
            <a:off x="607934" y="2230382"/>
            <a:ext cx="10472816" cy="1198618"/>
          </a:xfrm>
        </p:spPr>
        <p:txBody>
          <a:bodyPr/>
          <a:lstStyle/>
          <a:p>
            <a:r>
              <a:rPr lang="en-US" dirty="0"/>
              <a:t>How can we prevent cold starts?</a:t>
            </a:r>
          </a:p>
        </p:txBody>
      </p:sp>
      <p:sp>
        <p:nvSpPr>
          <p:cNvPr id="3" name="Content Placeholder 2">
            <a:extLst>
              <a:ext uri="{FF2B5EF4-FFF2-40B4-BE49-F238E27FC236}">
                <a16:creationId xmlns:a16="http://schemas.microsoft.com/office/drawing/2014/main" id="{00348A3D-82D9-40E5-80A8-EC8E5AC7A88F}"/>
              </a:ext>
            </a:extLst>
          </p:cNvPr>
          <p:cNvSpPr>
            <a:spLocks noGrp="1"/>
          </p:cNvSpPr>
          <p:nvPr>
            <p:ph sz="quarter" idx="4"/>
          </p:nvPr>
        </p:nvSpPr>
        <p:spPr>
          <a:xfrm>
            <a:off x="607934" y="3710995"/>
            <a:ext cx="10015615" cy="1956205"/>
          </a:xfrm>
        </p:spPr>
        <p:txBody>
          <a:bodyPr/>
          <a:lstStyle/>
          <a:p>
            <a:r>
              <a:rPr lang="en-US" dirty="0"/>
              <a:t>What strategies can we use to limit or even fully prevent them?</a:t>
            </a:r>
          </a:p>
        </p:txBody>
      </p:sp>
      <p:sp>
        <p:nvSpPr>
          <p:cNvPr id="4" name="Slide Number Placeholder 3">
            <a:extLst>
              <a:ext uri="{FF2B5EF4-FFF2-40B4-BE49-F238E27FC236}">
                <a16:creationId xmlns:a16="http://schemas.microsoft.com/office/drawing/2014/main" id="{962C6E50-FCD6-4E44-827F-C4DB91B459A3}"/>
              </a:ext>
            </a:extLst>
          </p:cNvPr>
          <p:cNvSpPr>
            <a:spLocks noGrp="1"/>
          </p:cNvSpPr>
          <p:nvPr>
            <p:ph type="sldNum" sz="quarter" idx="12"/>
          </p:nvPr>
        </p:nvSpPr>
        <p:spPr/>
        <p:txBody>
          <a:bodyPr/>
          <a:lstStyle/>
          <a:p>
            <a:fld id="{D99624C5-FDF6-4954-B8C3-64918F306FAA}" type="slidenum">
              <a:rPr lang="en-US" smtClean="0"/>
              <a:pPr/>
              <a:t>80</a:t>
            </a:fld>
            <a:endParaRPr lang="en-US" dirty="0"/>
          </a:p>
        </p:txBody>
      </p:sp>
      <p:sp>
        <p:nvSpPr>
          <p:cNvPr id="5" name="Footer Placeholder 4">
            <a:extLst>
              <a:ext uri="{FF2B5EF4-FFF2-40B4-BE49-F238E27FC236}">
                <a16:creationId xmlns:a16="http://schemas.microsoft.com/office/drawing/2014/main" id="{E80FB1D1-B763-4DE2-BF45-2871F20D4BF1}"/>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9288414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10" name="Title 3">
            <a:extLst>
              <a:ext uri="{FF2B5EF4-FFF2-40B4-BE49-F238E27FC236}">
                <a16:creationId xmlns:a16="http://schemas.microsoft.com/office/drawing/2014/main" id="{68D3AAA1-76A3-4CAC-BFC8-4A64575CB0FD}"/>
              </a:ext>
            </a:extLst>
          </p:cNvPr>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pic>
        <p:nvPicPr>
          <p:cNvPr id="12" name="Picture 11" descr="A cat lying on a rug&#10;&#10;Description automatically generated">
            <a:extLst>
              <a:ext uri="{FF2B5EF4-FFF2-40B4-BE49-F238E27FC236}">
                <a16:creationId xmlns:a16="http://schemas.microsoft.com/office/drawing/2014/main" id="{4DEB2AD4-5EFD-4EC4-9AD9-795A28719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876740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sp>
        <p:nvSpPr>
          <p:cNvPr id="9" name="Title 3">
            <a:extLst>
              <a:ext uri="{FF2B5EF4-FFF2-40B4-BE49-F238E27FC236}">
                <a16:creationId xmlns:a16="http://schemas.microsoft.com/office/drawing/2014/main" id="{815ADF9B-CED5-4F64-B1DD-D144B5BFCF38}"/>
              </a:ext>
            </a:extLst>
          </p:cNvPr>
          <p:cNvSpPr txBox="1">
            <a:spLocks/>
          </p:cNvSpPr>
          <p:nvPr/>
        </p:nvSpPr>
        <p:spPr>
          <a:xfrm>
            <a:off x="609600" y="152718"/>
            <a:ext cx="10274710" cy="1280383"/>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cap="none" spc="-150" dirty="0">
                <a:latin typeface="Leelawadee UI Semilight" panose="020B0402040204020203" pitchFamily="34" charset="-34"/>
                <a:cs typeface="Leelawadee UI Semilight" panose="020B0402040204020203" pitchFamily="34" charset="-34"/>
              </a:rPr>
              <a:t>Variable Start Time: Prevention</a:t>
            </a:r>
          </a:p>
        </p:txBody>
      </p:sp>
      <p:pic>
        <p:nvPicPr>
          <p:cNvPr id="14" name="Picture 13" descr="A cat lying on a rug&#10;&#10;Description automatically generated">
            <a:extLst>
              <a:ext uri="{FF2B5EF4-FFF2-40B4-BE49-F238E27FC236}">
                <a16:creationId xmlns:a16="http://schemas.microsoft.com/office/drawing/2014/main" id="{036987C7-AB91-46F2-8599-C55D3E0FC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780412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Use a Lambda Step function with a Task Timer to call itself every 5 minutes to “warm” your function.</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Set a CloudWatch event timer to call a function like a CRON job.</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Build in short-circuit paths to prevent wasting money processing a “warming” call.</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cat lying on a rug&#10;&#10;Description automatically generated">
            <a:extLst>
              <a:ext uri="{FF2B5EF4-FFF2-40B4-BE49-F238E27FC236}">
                <a16:creationId xmlns:a16="http://schemas.microsoft.com/office/drawing/2014/main" id="{3ABCF95E-F19A-4AFE-BD3A-671F5F7FDD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78" y="2072196"/>
            <a:ext cx="5165078" cy="3959893"/>
          </a:xfrm>
          <a:prstGeom prst="rect">
            <a:avLst/>
          </a:prstGeom>
        </p:spPr>
      </p:pic>
    </p:spTree>
    <p:extLst>
      <p:ext uri="{BB962C8B-B14F-4D97-AF65-F5344CB8AC3E}">
        <p14:creationId xmlns:p14="http://schemas.microsoft.com/office/powerpoint/2010/main" val="11436323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965A4E4A-8DAA-447A-8CC4-F8D90AFEC0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26077029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Variable Start Time: Prevention – At scale</a:t>
            </a:r>
          </a:p>
        </p:txBody>
      </p:sp>
      <p:sp>
        <p:nvSpPr>
          <p:cNvPr id="7" name="Content Placeholder 6"/>
          <p:cNvSpPr>
            <a:spLocks noGrp="1"/>
          </p:cNvSpPr>
          <p:nvPr>
            <p:ph sz="half" idx="2"/>
          </p:nvPr>
        </p:nvSpPr>
        <p:spPr>
          <a:xfrm>
            <a:off x="6932062" y="1433101"/>
            <a:ext cx="4389120" cy="4598989"/>
          </a:xfrm>
        </p:spPr>
        <p:txBody>
          <a:bodyP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Pre-warm your functions at the a slightly higher scale than your expected user load</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Increasing concurrency with load without pre-warming means users above your average load </a:t>
            </a:r>
            <a:r>
              <a:rPr lang="en-US" sz="2000" dirty="0">
                <a:latin typeface="Nirmala UI Semilight" panose="020B0402040204020203" pitchFamily="34" charset="0"/>
                <a:cs typeface="Nirmala UI Semilight" panose="020B0402040204020203" pitchFamily="34" charset="0"/>
              </a:rPr>
              <a:t>will</a:t>
            </a:r>
            <a:r>
              <a:rPr lang="en-US" sz="2000" b="0" dirty="0">
                <a:latin typeface="Nirmala UI Semilight" panose="020B0402040204020203" pitchFamily="34" charset="0"/>
                <a:cs typeface="Nirmala UI Semilight" panose="020B0402040204020203" pitchFamily="34" charset="0"/>
              </a:rPr>
              <a:t> experience cold starts</a:t>
            </a:r>
          </a:p>
          <a:p>
            <a:pPr marL="342900" indent="-342900">
              <a:buFont typeface="Arial" panose="020B0604020202020204" pitchFamily="34" charset="0"/>
              <a:buChar char="•"/>
            </a:pPr>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a:extLst>
              <a:ext uri="{FF2B5EF4-FFF2-40B4-BE49-F238E27FC236}">
                <a16:creationId xmlns:a16="http://schemas.microsoft.com/office/drawing/2014/main" id="{23A3E273-9FF9-49EF-9FDA-20A14B519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48" y="2109597"/>
            <a:ext cx="5084064" cy="3707130"/>
          </a:xfrm>
          <a:prstGeom prst="rect">
            <a:avLst/>
          </a:prstGeom>
        </p:spPr>
      </p:pic>
    </p:spTree>
    <p:extLst>
      <p:ext uri="{BB962C8B-B14F-4D97-AF65-F5344CB8AC3E}">
        <p14:creationId xmlns:p14="http://schemas.microsoft.com/office/powerpoint/2010/main" val="1052272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D4BFC37C-0BBF-4D6A-BEB1-50F7962F5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022445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87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97A9D183-4137-4748-B7AA-DFC61CE1E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3611535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p:txBody>
      </p:sp>
      <p:sp>
        <p:nvSpPr>
          <p:cNvPr id="6" name="Slide Number Placeholder 5"/>
          <p:cNvSpPr>
            <a:spLocks noGrp="1"/>
          </p:cNvSpPr>
          <p:nvPr>
            <p:ph type="sldNum" sz="quarter" idx="12"/>
          </p:nvPr>
        </p:nvSpPr>
        <p:spPr/>
        <p:txBody>
          <a:bodyPr/>
          <a:lstStyle/>
          <a:p>
            <a:fld id="{D99624C5-FDF6-4954-B8C3-64918F306FAA}" type="slidenum">
              <a:rPr lang="en-US" smtClean="0"/>
              <a:t>88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34B1B458-B557-4E91-974D-A7737DED4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217692936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Limited run time</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default run time for a Lambda function is 3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The maximum run time for a Lambda function is 300 seconds.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AWS API Gateway has an </a:t>
            </a:r>
            <a:r>
              <a:rPr lang="en-US" sz="2000" dirty="0">
                <a:latin typeface="Nirmala UI Semilight" panose="020B0402040204020203" pitchFamily="34" charset="0"/>
                <a:cs typeface="Nirmala UI Semilight" panose="020B0402040204020203" pitchFamily="34" charset="0"/>
              </a:rPr>
              <a:t>unconfigurable</a:t>
            </a:r>
            <a:r>
              <a:rPr lang="en-US" sz="2000" b="0" dirty="0">
                <a:latin typeface="Nirmala UI Semilight" panose="020B0402040204020203" pitchFamily="34" charset="0"/>
                <a:cs typeface="Nirmala UI Semilight" panose="020B0402040204020203" pitchFamily="34" charset="0"/>
              </a:rPr>
              <a:t> timeout of 30 seconds. </a:t>
            </a:r>
          </a:p>
          <a:p>
            <a:pPr marL="800100" lvl="1" indent="-342900"/>
            <a:r>
              <a:rPr lang="en-US" sz="1600" i="1" dirty="0"/>
              <a:t>Be very aware of the API Gateway timeout, as it can cause some headache for long-running functions. If your function takes too long to complete, it can timeout from the REST API, even though your function still shows it completed successfully.</a:t>
            </a:r>
          </a:p>
        </p:txBody>
      </p:sp>
      <p:sp>
        <p:nvSpPr>
          <p:cNvPr id="6" name="Slide Number Placeholder 5"/>
          <p:cNvSpPr>
            <a:spLocks noGrp="1"/>
          </p:cNvSpPr>
          <p:nvPr>
            <p:ph type="sldNum" sz="quarter" idx="12"/>
          </p:nvPr>
        </p:nvSpPr>
        <p:spPr/>
        <p:txBody>
          <a:bodyPr/>
          <a:lstStyle/>
          <a:p>
            <a:fld id="{D99624C5-FDF6-4954-B8C3-64918F306FAA}" type="slidenum">
              <a:rPr lang="en-US" smtClean="0"/>
              <a:t>89</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a:extLst>
              <a:ext uri="{FF2B5EF4-FFF2-40B4-BE49-F238E27FC236}">
                <a16:creationId xmlns:a16="http://schemas.microsoft.com/office/drawing/2014/main" id="{065381A6-299F-44AE-9700-3CD318A1E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8802" y="2303845"/>
            <a:ext cx="2857500" cy="2857500"/>
          </a:xfrm>
          <a:prstGeom prst="rect">
            <a:avLst/>
          </a:prstGeom>
        </p:spPr>
      </p:pic>
    </p:spTree>
    <p:extLst>
      <p:ext uri="{BB962C8B-B14F-4D97-AF65-F5344CB8AC3E}">
        <p14:creationId xmlns:p14="http://schemas.microsoft.com/office/powerpoint/2010/main" val="4167900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9279" y="152718"/>
            <a:ext cx="6096001" cy="1371600"/>
          </a:xfrm>
        </p:spPr>
        <p:txBody>
          <a:bodyPr>
            <a:normAutofit/>
          </a:bodyPr>
          <a:lstStyle/>
          <a:p>
            <a:r>
              <a:rPr lang="en-US" sz="3200" dirty="0" err="1">
                <a:latin typeface="Leelawadee UI Semilight" panose="020B0402040204020203" pitchFamily="34" charset="-34"/>
                <a:cs typeface="Leelawadee UI Semilight" panose="020B0402040204020203" pitchFamily="34" charset="-34"/>
              </a:rPr>
              <a:t>FaaS</a:t>
            </a:r>
            <a:r>
              <a:rPr lang="en-US" sz="3200" dirty="0">
                <a:latin typeface="Leelawadee UI Semilight" panose="020B0402040204020203" pitchFamily="34" charset="-34"/>
                <a:cs typeface="Leelawadee UI Semilight" panose="020B0402040204020203" pitchFamily="34" charset="-34"/>
              </a:rPr>
              <a:t> – Functions as a Service</a:t>
            </a:r>
          </a:p>
        </p:txBody>
      </p:sp>
      <p:sp>
        <p:nvSpPr>
          <p:cNvPr id="7" name="Content Placeholder 6"/>
          <p:cNvSpPr>
            <a:spLocks noGrp="1"/>
          </p:cNvSpPr>
          <p:nvPr>
            <p:ph sz="half" idx="2"/>
          </p:nvPr>
        </p:nvSpPr>
        <p:spPr>
          <a:xfrm>
            <a:off x="6804877" y="1524318"/>
            <a:ext cx="4456211" cy="4525963"/>
          </a:xfrm>
        </p:spPr>
        <p:txBody>
          <a:bodyPr>
            <a:noAutofit/>
          </a:bodyPr>
          <a:lstStyle/>
          <a:p>
            <a:r>
              <a:rPr lang="en-US" sz="2000" dirty="0">
                <a:latin typeface="Nirmala UI Semilight" panose="020B0402040204020203" pitchFamily="34" charset="0"/>
                <a:cs typeface="Nirmala UI Semilight" panose="020B0402040204020203" pitchFamily="34" charset="0"/>
              </a:rPr>
              <a:t>What is </a:t>
            </a:r>
            <a:r>
              <a:rPr lang="en-US" sz="2000" dirty="0" err="1">
                <a:latin typeface="Nirmala UI Semilight" panose="020B0402040204020203" pitchFamily="34" charset="0"/>
                <a:cs typeface="Nirmala UI Semilight" panose="020B0402040204020203" pitchFamily="34" charset="0"/>
              </a:rPr>
              <a:t>FaaS</a:t>
            </a:r>
            <a:r>
              <a:rPr lang="en-US" sz="2000" dirty="0">
                <a:latin typeface="Nirmala UI Semilight" panose="020B0402040204020203" pitchFamily="34" charset="0"/>
                <a:cs typeface="Nirmala UI Semilight" panose="020B0402040204020203" pitchFamily="34" charset="0"/>
              </a:rPr>
              <a:t>/Serverless?</a:t>
            </a:r>
          </a:p>
          <a:p>
            <a:endParaRPr lang="en-US" sz="2000" b="0" dirty="0">
              <a:latin typeface="Nirmala UI Semilight" panose="020B0402040204020203" pitchFamily="34" charset="0"/>
              <a:cs typeface="Nirmala UI Semilight" panose="020B0402040204020203" pitchFamily="34" charset="0"/>
            </a:endParaRP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A </a:t>
            </a:r>
            <a:r>
              <a:rPr lang="en-US" sz="180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is service built on containers that are executed on demand and are short lived.</a:t>
            </a:r>
          </a:p>
          <a:p>
            <a:pPr marL="285750" indent="-285750">
              <a:buFont typeface="Arial" panose="020B0604020202020204" pitchFamily="34" charset="0"/>
              <a:buChar char="•"/>
            </a:pPr>
            <a:r>
              <a:rPr lang="en-US" sz="1800" b="0" dirty="0">
                <a:latin typeface="Nirmala UI Semilight" panose="020B0402040204020203" pitchFamily="34" charset="0"/>
                <a:cs typeface="Nirmala UI Semilight" panose="020B0402040204020203" pitchFamily="34" charset="0"/>
              </a:rPr>
              <a:t>You can build an </a:t>
            </a:r>
            <a:r>
              <a:rPr lang="en-US" sz="1800" u="sng" dirty="0">
                <a:latin typeface="Nirmala UI Semilight" panose="020B0402040204020203" pitchFamily="34" charset="0"/>
                <a:cs typeface="Nirmala UI Semilight" panose="020B0402040204020203" pitchFamily="34" charset="0"/>
              </a:rPr>
              <a:t>entire application</a:t>
            </a:r>
            <a:r>
              <a:rPr lang="en-US" sz="1800" b="0" dirty="0">
                <a:latin typeface="Nirmala UI Semilight" panose="020B0402040204020203" pitchFamily="34" charset="0"/>
                <a:cs typeface="Nirmala UI Semilight" panose="020B0402040204020203" pitchFamily="34" charset="0"/>
              </a:rPr>
              <a:t> on a </a:t>
            </a:r>
            <a:r>
              <a:rPr lang="en-US" sz="1800" b="0" dirty="0" err="1">
                <a:latin typeface="Nirmala UI Semilight" panose="020B0402040204020203" pitchFamily="34" charset="0"/>
                <a:cs typeface="Nirmala UI Semilight" panose="020B0402040204020203" pitchFamily="34" charset="0"/>
              </a:rPr>
              <a:t>FaaS</a:t>
            </a:r>
            <a:r>
              <a:rPr lang="en-US" sz="1800" b="0" dirty="0">
                <a:latin typeface="Nirmala UI Semilight" panose="020B0402040204020203" pitchFamily="34" charset="0"/>
                <a:cs typeface="Nirmala UI Semilight" panose="020B0402040204020203" pitchFamily="34" charset="0"/>
              </a:rPr>
              <a:t> platform and not maintain any infrastructure.</a:t>
            </a:r>
          </a:p>
          <a:p>
            <a:endParaRPr lang="en-US" sz="2000" b="0" dirty="0">
              <a:latin typeface="Nirmala UI Semilight" panose="020B0402040204020203" pitchFamily="34" charset="0"/>
              <a:cs typeface="Nirmala UI Semilight" panose="020B0402040204020203" pitchFamily="34" charset="0"/>
            </a:endParaRPr>
          </a:p>
        </p:txBody>
      </p:sp>
      <p:sp>
        <p:nvSpPr>
          <p:cNvPr id="6" name="Slide Number Placeholder 5"/>
          <p:cNvSpPr>
            <a:spLocks noGrp="1"/>
          </p:cNvSpPr>
          <p:nvPr>
            <p:ph type="sldNum" sz="quarter" idx="12"/>
          </p:nvPr>
        </p:nvSpPr>
        <p:spPr/>
        <p:txBody>
          <a:bodyPr/>
          <a:lstStyle/>
          <a:p>
            <a:fld id="{D99624C5-FDF6-4954-B8C3-64918F306FAA}" type="slidenum">
              <a:rPr lang="en-US" smtClean="0"/>
              <a:t>9</a:t>
            </a:fld>
            <a:endParaRPr lang="en-US" dirty="0"/>
          </a:p>
        </p:txBody>
      </p:sp>
      <p:pic>
        <p:nvPicPr>
          <p:cNvPr id="8" name="Picture 7" descr="A picture containing computer, table, keyboard, indoor&#10;&#10;Description automatically generated">
            <a:extLst>
              <a:ext uri="{FF2B5EF4-FFF2-40B4-BE49-F238E27FC236}">
                <a16:creationId xmlns:a16="http://schemas.microsoft.com/office/drawing/2014/main" id="{D0E2F3D6-803D-BF40-BED2-D156B090E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03" y="2095500"/>
            <a:ext cx="5455521" cy="3028950"/>
          </a:xfrm>
          <a:prstGeom prst="rect">
            <a:avLst/>
          </a:prstGeom>
        </p:spPr>
      </p:pic>
      <p:sp>
        <p:nvSpPr>
          <p:cNvPr id="2" name="Footer Placeholder 1">
            <a:extLst>
              <a:ext uri="{FF2B5EF4-FFF2-40B4-BE49-F238E27FC236}">
                <a16:creationId xmlns:a16="http://schemas.microsoft.com/office/drawing/2014/main" id="{41CAC0DA-78D5-6C48-BE7E-B5E38AC222BA}"/>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24961613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90</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627989BB-AF0B-46B1-B0B7-DBDAD1C4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383475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91</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AFD33FA9-D14F-4A9C-B49D-CF5E20A11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16716953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92</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B322B6E4-D1F7-41DD-8313-2063D30CA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5018315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Cost</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endParaRPr lang="en-US" sz="20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are billed in 100ms increments and are always rounded up</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are still billed if your function crashes or is terminated</a:t>
            </a:r>
          </a:p>
          <a:p>
            <a:pPr marL="800100" lvl="1" indent="-342900"/>
            <a:r>
              <a:rPr lang="en-US" sz="1600" dirty="0">
                <a:latin typeface="Nirmala UI Semilight" panose="020B0402040204020203" pitchFamily="34" charset="0"/>
                <a:cs typeface="Nirmala UI Semilight" panose="020B0402040204020203" pitchFamily="34" charset="0"/>
              </a:rPr>
              <a:t>If you exceed your memory, your function will be terminated but you will still be billed.</a:t>
            </a:r>
          </a:p>
          <a:p>
            <a:pPr marL="800100" lvl="1" indent="-342900"/>
            <a:r>
              <a:rPr lang="en-US" sz="1600" b="0" dirty="0">
                <a:latin typeface="Nirmala UI Semilight" panose="020B0402040204020203" pitchFamily="34" charset="0"/>
                <a:cs typeface="Nirmala UI Semilight" panose="020B0402040204020203" pitchFamily="34" charset="0"/>
              </a:rPr>
              <a:t>A crashing function being called by a</a:t>
            </a:r>
            <a:r>
              <a:rPr lang="en-US" sz="1600" dirty="0">
                <a:latin typeface="Nirmala UI Semilight" panose="020B0402040204020203" pitchFamily="34" charset="0"/>
                <a:cs typeface="Nirmala UI Semilight" panose="020B0402040204020203" pitchFamily="34" charset="0"/>
              </a:rPr>
              <a:t>n application with fast retries can burn through a lot of budget very quickly at scale.</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93</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9" name="Picture 8" descr="A screenshot of a cell phone&#10;&#10;Description automatically generated">
            <a:extLst>
              <a:ext uri="{FF2B5EF4-FFF2-40B4-BE49-F238E27FC236}">
                <a16:creationId xmlns:a16="http://schemas.microsoft.com/office/drawing/2014/main" id="{D65C3407-553B-4425-B6C9-B95A0E5F0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175381"/>
            <a:ext cx="5663184" cy="1553980"/>
          </a:xfrm>
          <a:prstGeom prst="rect">
            <a:avLst/>
          </a:prstGeom>
        </p:spPr>
      </p:pic>
    </p:spTree>
    <p:extLst>
      <p:ext uri="{BB962C8B-B14F-4D97-AF65-F5344CB8AC3E}">
        <p14:creationId xmlns:p14="http://schemas.microsoft.com/office/powerpoint/2010/main" val="4222225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94</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2" name="Picture 11" descr="A close up of a logo&#10;&#10;Description automatically generated">
            <a:extLst>
              <a:ext uri="{FF2B5EF4-FFF2-40B4-BE49-F238E27FC236}">
                <a16:creationId xmlns:a16="http://schemas.microsoft.com/office/drawing/2014/main" id="{7BE196E3-5512-4A9C-AF44-A3783093F9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1607175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95</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1D2FB10C-73FB-4B8A-967E-5EE6D390B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157519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96</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AA9618F8-55DD-4EDE-A063-783B06181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4025549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Cost: Optimization – Time is money </a:t>
            </a:r>
          </a:p>
        </p:txBody>
      </p:sp>
      <p:sp>
        <p:nvSpPr>
          <p:cNvPr id="7" name="Content Placeholder 6"/>
          <p:cNvSpPr>
            <a:spLocks noGrp="1"/>
          </p:cNvSpPr>
          <p:nvPr>
            <p:ph sz="half" idx="2"/>
          </p:nvPr>
        </p:nvSpPr>
        <p:spPr>
          <a:xfrm>
            <a:off x="6932062" y="1433101"/>
            <a:ext cx="4389120" cy="4598989"/>
          </a:xfrm>
        </p:spPr>
        <p:txBody>
          <a:bodyPr anchor="t">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Functions receive proportional vCPU time, so the more memory you allocate to a function the more vCPU time it receives.</a:t>
            </a: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After 1792MB your function has access to an additional vCPU.</a:t>
            </a:r>
            <a:endParaRPr lang="en-US" sz="1600" b="0" dirty="0">
              <a:latin typeface="Nirmala UI Semilight" panose="020B0402040204020203" pitchFamily="34" charset="0"/>
              <a:cs typeface="Nirmala UI Semilight" panose="020B0402040204020203" pitchFamily="34" charset="0"/>
            </a:endParaRPr>
          </a:p>
          <a:p>
            <a:pPr marL="800100" lvl="1" indent="-342900"/>
            <a:r>
              <a:rPr lang="en-US" sz="1800" dirty="0">
                <a:latin typeface="Nirmala UI Semilight" panose="020B0402040204020203" pitchFamily="34" charset="0"/>
                <a:cs typeface="Nirmala UI Semilight" panose="020B0402040204020203" pitchFamily="34" charset="0"/>
              </a:rPr>
              <a:t>If your application is not multi-threaded, this CPU is wasted.</a:t>
            </a:r>
          </a:p>
          <a:p>
            <a:pPr marL="800100" lvl="1" indent="-342900"/>
            <a:r>
              <a:rPr lang="en-US" sz="1800" b="0" dirty="0">
                <a:latin typeface="Nirmala UI Semilight" panose="020B0402040204020203" pitchFamily="34" charset="0"/>
                <a:cs typeface="Nirmala UI Semilight" panose="020B0402040204020203" pitchFamily="34" charset="0"/>
              </a:rPr>
              <a:t>Test and benchmark yo</a:t>
            </a:r>
            <a:r>
              <a:rPr lang="en-US" sz="1800" dirty="0">
                <a:latin typeface="Nirmala UI Semilight" panose="020B0402040204020203" pitchFamily="34" charset="0"/>
                <a:cs typeface="Nirmala UI Semilight" panose="020B0402040204020203" pitchFamily="34" charset="0"/>
              </a:rPr>
              <a:t>ur functions. It may be cheaper to run more instances with less memory or refactor into smaller pieces.</a:t>
            </a:r>
            <a:endParaRPr lang="en-US" sz="1800" b="0" dirty="0">
              <a:latin typeface="Nirmala UI Semilight" panose="020B0402040204020203" pitchFamily="34" charset="0"/>
              <a:cs typeface="Nirmala UI Semilight" panose="020B0402040204020203" pitchFamily="34" charset="0"/>
            </a:endParaRP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97</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10" name="Picture 9" descr="A close up of a logo&#10;&#10;Description automatically generated">
            <a:extLst>
              <a:ext uri="{FF2B5EF4-FFF2-40B4-BE49-F238E27FC236}">
                <a16:creationId xmlns:a16="http://schemas.microsoft.com/office/drawing/2014/main" id="{4FA55899-AF75-4685-809C-0F3D78FC96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0" y="2525260"/>
            <a:ext cx="5810250" cy="2411751"/>
          </a:xfrm>
          <a:prstGeom prst="rect">
            <a:avLst/>
          </a:prstGeom>
        </p:spPr>
      </p:pic>
    </p:spTree>
    <p:extLst>
      <p:ext uri="{BB962C8B-B14F-4D97-AF65-F5344CB8AC3E}">
        <p14:creationId xmlns:p14="http://schemas.microsoft.com/office/powerpoint/2010/main" val="2311381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9600" y="152718"/>
            <a:ext cx="10274710" cy="1280383"/>
          </a:xfrm>
        </p:spPr>
        <p:txBody>
          <a:bodyPr/>
          <a:lstStyle/>
          <a:p>
            <a:r>
              <a:rPr lang="en-US" dirty="0">
                <a:latin typeface="Leelawadee UI Semilight" panose="020B0402040204020203" pitchFamily="34" charset="-34"/>
                <a:cs typeface="Leelawadee UI Semilight" panose="020B0402040204020203" pitchFamily="34" charset="-34"/>
              </a:rPr>
              <a:t>Design limitations: Concurrency</a:t>
            </a:r>
          </a:p>
        </p:txBody>
      </p:sp>
      <p:sp>
        <p:nvSpPr>
          <p:cNvPr id="7" name="Content Placeholder 6"/>
          <p:cNvSpPr>
            <a:spLocks noGrp="1"/>
          </p:cNvSpPr>
          <p:nvPr>
            <p:ph sz="half" idx="2"/>
          </p:nvPr>
        </p:nvSpPr>
        <p:spPr>
          <a:xfrm>
            <a:off x="6932062" y="1433101"/>
            <a:ext cx="4389120" cy="4598989"/>
          </a:xfrm>
        </p:spPr>
        <p:txBody>
          <a:bodyPr anchor="ctr">
            <a:noAutofit/>
          </a:bodyPr>
          <a:lstStyle/>
          <a:p>
            <a:endParaRPr lang="en-US" sz="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By default, your account has a limit of 1000 concurrent functions.</a:t>
            </a:r>
          </a:p>
          <a:p>
            <a:pPr marL="800100" lvl="1" indent="-342900"/>
            <a:r>
              <a:rPr lang="en-US" sz="1800" dirty="0">
                <a:latin typeface="Nirmala UI Semilight" panose="020B0402040204020203" pitchFamily="34" charset="0"/>
                <a:cs typeface="Nirmala UI Semilight" panose="020B0402040204020203" pitchFamily="34" charset="0"/>
              </a:rPr>
              <a:t>This can be increased by request through a support ticket.</a:t>
            </a:r>
            <a:endParaRPr lang="en-US" sz="1800" b="0" dirty="0">
              <a:latin typeface="Nirmala UI Semilight" panose="020B0402040204020203" pitchFamily="34" charset="0"/>
              <a:cs typeface="Nirmala UI Semilight" panose="020B0402040204020203" pitchFamily="34" charset="0"/>
            </a:endParaRPr>
          </a:p>
          <a:p>
            <a:pPr marL="342900" indent="-342900">
              <a:buFont typeface="Arial" panose="020B0604020202020204" pitchFamily="34" charset="0"/>
              <a:buChar char="•"/>
            </a:pPr>
            <a:r>
              <a:rPr lang="en-US" sz="2000" b="0" dirty="0">
                <a:latin typeface="Nirmala UI Semilight" panose="020B0402040204020203" pitchFamily="34" charset="0"/>
                <a:cs typeface="Nirmala UI Semilight" panose="020B0402040204020203" pitchFamily="34" charset="0"/>
              </a:rPr>
              <a:t>You can configure reserved concurrency, dedicating a portion of your overall account concurrency for a specific function.</a:t>
            </a:r>
          </a:p>
          <a:p>
            <a:endParaRPr lang="en-US" sz="1600" dirty="0"/>
          </a:p>
        </p:txBody>
      </p:sp>
      <p:sp>
        <p:nvSpPr>
          <p:cNvPr id="6" name="Slide Number Placeholder 5"/>
          <p:cNvSpPr>
            <a:spLocks noGrp="1"/>
          </p:cNvSpPr>
          <p:nvPr>
            <p:ph type="sldNum" sz="quarter" idx="12"/>
          </p:nvPr>
        </p:nvSpPr>
        <p:spPr/>
        <p:txBody>
          <a:bodyPr/>
          <a:lstStyle/>
          <a:p>
            <a:fld id="{D99624C5-FDF6-4954-B8C3-64918F306FAA}" type="slidenum">
              <a:rPr lang="en-US" smtClean="0"/>
              <a:t>98</a:t>
            </a:fld>
            <a:endParaRPr lang="en-US" dirty="0"/>
          </a:p>
        </p:txBody>
      </p:sp>
      <p:sp>
        <p:nvSpPr>
          <p:cNvPr id="2" name="Footer Placeholder 1">
            <a:extLst>
              <a:ext uri="{FF2B5EF4-FFF2-40B4-BE49-F238E27FC236}">
                <a16:creationId xmlns:a16="http://schemas.microsoft.com/office/drawing/2014/main" id="{94FBFB4A-DB5F-084F-90CD-B1F09CBE8F9C}"/>
              </a:ext>
            </a:extLst>
          </p:cNvPr>
          <p:cNvSpPr>
            <a:spLocks noGrp="1"/>
          </p:cNvSpPr>
          <p:nvPr>
            <p:ph type="ftr" sz="quarter" idx="11"/>
          </p:nvPr>
        </p:nvSpPr>
        <p:spPr/>
        <p:txBody>
          <a:bodyPr/>
          <a:lstStyle/>
          <a:p>
            <a:r>
              <a:rPr lang="en-US"/>
              <a:t>© 2019 by Innovation In Software Corporation</a:t>
            </a:r>
            <a:endParaRPr lang="en-US" dirty="0"/>
          </a:p>
        </p:txBody>
      </p:sp>
      <p:pic>
        <p:nvPicPr>
          <p:cNvPr id="8" name="Picture 7" descr="A screenshot of a cell phone&#10;&#10;Description automatically generated">
            <a:extLst>
              <a:ext uri="{FF2B5EF4-FFF2-40B4-BE49-F238E27FC236}">
                <a16:creationId xmlns:a16="http://schemas.microsoft.com/office/drawing/2014/main" id="{F6A78A24-CE4F-4F63-9A25-2C1F5099D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957562"/>
            <a:ext cx="5086350" cy="3651518"/>
          </a:xfrm>
          <a:prstGeom prst="rect">
            <a:avLst/>
          </a:prstGeom>
        </p:spPr>
      </p:pic>
    </p:spTree>
    <p:extLst>
      <p:ext uri="{BB962C8B-B14F-4D97-AF65-F5344CB8AC3E}">
        <p14:creationId xmlns:p14="http://schemas.microsoft.com/office/powerpoint/2010/main" val="354967878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CD8FB-7D42-4047-AB8D-CE29419C0DF7}"/>
              </a:ext>
            </a:extLst>
          </p:cNvPr>
          <p:cNvSpPr>
            <a:spLocks noGrp="1"/>
          </p:cNvSpPr>
          <p:nvPr>
            <p:ph type="title"/>
          </p:nvPr>
        </p:nvSpPr>
        <p:spPr>
          <a:xfrm>
            <a:off x="607934" y="2378099"/>
            <a:ext cx="10472816" cy="1198618"/>
          </a:xfrm>
        </p:spPr>
        <p:txBody>
          <a:bodyPr/>
          <a:lstStyle/>
          <a:p>
            <a:r>
              <a:rPr lang="en-US" dirty="0"/>
              <a:t>Why reserve concurrency?</a:t>
            </a:r>
          </a:p>
        </p:txBody>
      </p:sp>
      <p:sp>
        <p:nvSpPr>
          <p:cNvPr id="4" name="Content Placeholder 3">
            <a:extLst>
              <a:ext uri="{FF2B5EF4-FFF2-40B4-BE49-F238E27FC236}">
                <a16:creationId xmlns:a16="http://schemas.microsoft.com/office/drawing/2014/main" id="{FE3A223E-387C-4E51-BB9D-41A6E91C0793}"/>
              </a:ext>
            </a:extLst>
          </p:cNvPr>
          <p:cNvSpPr>
            <a:spLocks noGrp="1"/>
          </p:cNvSpPr>
          <p:nvPr>
            <p:ph sz="quarter" idx="4"/>
          </p:nvPr>
        </p:nvSpPr>
        <p:spPr>
          <a:xfrm>
            <a:off x="607934" y="3858712"/>
            <a:ext cx="10015615" cy="1956205"/>
          </a:xfrm>
        </p:spPr>
        <p:txBody>
          <a:bodyPr/>
          <a:lstStyle/>
          <a:p>
            <a:r>
              <a:rPr lang="en-US" b="0" dirty="0">
                <a:latin typeface="Nirmala UI Semilight" panose="020B0402040204020203" pitchFamily="34" charset="0"/>
                <a:cs typeface="Nirmala UI Semilight" panose="020B0402040204020203" pitchFamily="34" charset="0"/>
              </a:rPr>
              <a:t>Why would we want to reserve concurrency for specific functions?</a:t>
            </a:r>
          </a:p>
        </p:txBody>
      </p:sp>
      <p:sp>
        <p:nvSpPr>
          <p:cNvPr id="5" name="Slide Number Placeholder 4">
            <a:extLst>
              <a:ext uri="{FF2B5EF4-FFF2-40B4-BE49-F238E27FC236}">
                <a16:creationId xmlns:a16="http://schemas.microsoft.com/office/drawing/2014/main" id="{7ED7F1F0-53A8-407B-8EE2-01620A287F7F}"/>
              </a:ext>
            </a:extLst>
          </p:cNvPr>
          <p:cNvSpPr>
            <a:spLocks noGrp="1"/>
          </p:cNvSpPr>
          <p:nvPr>
            <p:ph type="sldNum" sz="quarter" idx="12"/>
          </p:nvPr>
        </p:nvSpPr>
        <p:spPr/>
        <p:txBody>
          <a:bodyPr/>
          <a:lstStyle/>
          <a:p>
            <a:fld id="{D99624C5-FDF6-4954-B8C3-64918F306FAA}" type="slidenum">
              <a:rPr lang="en-US" smtClean="0"/>
              <a:t>99</a:t>
            </a:fld>
            <a:endParaRPr lang="en-US"/>
          </a:p>
        </p:txBody>
      </p:sp>
      <p:sp>
        <p:nvSpPr>
          <p:cNvPr id="6" name="Footer Placeholder 5">
            <a:extLst>
              <a:ext uri="{FF2B5EF4-FFF2-40B4-BE49-F238E27FC236}">
                <a16:creationId xmlns:a16="http://schemas.microsoft.com/office/drawing/2014/main" id="{EE02FB87-E36D-489D-A5DC-74CC3C32D306}"/>
              </a:ext>
            </a:extLst>
          </p:cNvPr>
          <p:cNvSpPr>
            <a:spLocks noGrp="1"/>
          </p:cNvSpPr>
          <p:nvPr>
            <p:ph type="ftr" sz="quarter" idx="11"/>
          </p:nvPr>
        </p:nvSpPr>
        <p:spPr/>
        <p:txBody>
          <a:bodyPr/>
          <a:lstStyle/>
          <a:p>
            <a:r>
              <a:rPr lang="en-US"/>
              <a:t>© 2019 by Innovation In Software Corporation</a:t>
            </a:r>
            <a:endParaRPr lang="en-US" dirty="0"/>
          </a:p>
        </p:txBody>
      </p:sp>
    </p:spTree>
    <p:extLst>
      <p:ext uri="{BB962C8B-B14F-4D97-AF65-F5344CB8AC3E}">
        <p14:creationId xmlns:p14="http://schemas.microsoft.com/office/powerpoint/2010/main" val="39513984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126543</TotalTime>
  <Words>7742</Words>
  <Application>Microsoft Office PowerPoint</Application>
  <PresentationFormat>Widescreen</PresentationFormat>
  <Paragraphs>1261</Paragraphs>
  <Slides>131</Slides>
  <Notes>116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131</vt:i4>
      </vt:variant>
    </vt:vector>
  </HeadingPairs>
  <TitlesOfParts>
    <vt:vector size="143" baseType="lpstr">
      <vt:lpstr>Arial</vt:lpstr>
      <vt:lpstr>Arial Black</vt:lpstr>
      <vt:lpstr>Arial Black (Headings)</vt:lpstr>
      <vt:lpstr>Calibri</vt:lpstr>
      <vt:lpstr>Courier New</vt:lpstr>
      <vt:lpstr>Gadugi</vt:lpstr>
      <vt:lpstr>Leelawadee</vt:lpstr>
      <vt:lpstr>Leelawadee UI Semilight</vt:lpstr>
      <vt:lpstr>Nirmala UI</vt:lpstr>
      <vt:lpstr>Nirmala UI Semilight</vt:lpstr>
      <vt:lpstr>Wingdings</vt:lpstr>
      <vt:lpstr>Essential</vt:lpstr>
      <vt:lpstr>PowerPoint Presentation</vt:lpstr>
      <vt:lpstr>Logistics</vt:lpstr>
      <vt:lpstr>Course Objectives</vt:lpstr>
      <vt:lpstr>Meet Your Instructor</vt:lpstr>
      <vt:lpstr>Introductions</vt:lpstr>
      <vt:lpstr>Day 1:  Objectives</vt:lpstr>
      <vt:lpstr>PowerPoint Presentation</vt:lpstr>
      <vt:lpstr>Lab-focused Course</vt:lpstr>
      <vt:lpstr>FaaS – Functions as a Service</vt:lpstr>
      <vt:lpstr>AWS Lambda</vt:lpstr>
      <vt:lpstr>Azure Functions</vt:lpstr>
      <vt:lpstr>Google Cloud Functions</vt:lpstr>
      <vt:lpstr>OpenFaaS</vt:lpstr>
      <vt:lpstr>Knative</vt:lpstr>
      <vt:lpstr>Adoption/Interest Over Time</vt:lpstr>
      <vt:lpstr>Lambda Tradeoffs</vt:lpstr>
      <vt:lpstr>Lambda Tradeoffs</vt:lpstr>
      <vt:lpstr>Lambda responsibilities</vt:lpstr>
      <vt:lpstr>PowerPoint Presentation</vt:lpstr>
      <vt:lpstr>Lab 1.1 - Create our first Lambda function</vt:lpstr>
      <vt:lpstr>Lab 1.1 - Review</vt:lpstr>
      <vt:lpstr>Development Velocity</vt:lpstr>
      <vt:lpstr>Development Velocity</vt:lpstr>
      <vt:lpstr>Lambda is containers, Not magic.</vt:lpstr>
      <vt:lpstr>What is a container?</vt:lpstr>
      <vt:lpstr>Why containers?</vt:lpstr>
      <vt:lpstr>Why containers?</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Making a container a function in Lambda</vt:lpstr>
      <vt:lpstr>PowerPoint Presentation</vt:lpstr>
      <vt:lpstr>Lab 1.2 - Create a function from the CLI</vt:lpstr>
      <vt:lpstr>Lab 1.2 - Review</vt:lpstr>
      <vt:lpstr>Gluing functions together</vt:lpstr>
      <vt:lpstr>AWS API gateway</vt:lpstr>
      <vt:lpstr>AWS SQS (Simple queue service)</vt:lpstr>
      <vt:lpstr>AWS SNS (Simple Notification service)</vt:lpstr>
      <vt:lpstr>AWS s3 (object storage)</vt:lpstr>
      <vt:lpstr>AWS dynamodb (Key/value store)</vt:lpstr>
      <vt:lpstr>AWS cloudwatch (events/logs)</vt:lpstr>
      <vt:lpstr>AWS kinesis (data streams)</vt:lpstr>
      <vt:lpstr>What can’t you do with Lambda?</vt:lpstr>
      <vt:lpstr>What can’t you do with Lambda?</vt:lpstr>
      <vt:lpstr>Building something useful</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Architecture: Our Blog</vt:lpstr>
      <vt:lpstr>How would you build our blog?</vt:lpstr>
      <vt:lpstr>Logging</vt:lpstr>
      <vt:lpstr>PowerPoint Presentation</vt:lpstr>
      <vt:lpstr>Lab 1.3 - Call a Lambda function on commit to master</vt:lpstr>
      <vt:lpstr>Lab 1.3 - Review</vt:lpstr>
      <vt:lpstr>Lambda Layers</vt:lpstr>
      <vt:lpstr>PowerPoint Presentation</vt:lpstr>
      <vt:lpstr>Hugo</vt:lpstr>
      <vt:lpstr>Lab 1.4 - Build and deploy a Hugo site on commit</vt:lpstr>
      <vt:lpstr>Design limitations</vt:lpstr>
      <vt:lpstr>Design limitations: Stateless</vt:lpstr>
      <vt:lpstr>Design limitations: Stateless</vt:lpstr>
      <vt:lpstr>Design limitations: Stateless</vt:lpstr>
      <vt:lpstr>Design limitations: Variable Start Time</vt:lpstr>
      <vt:lpstr>Design limitations: Variable Start Time</vt:lpstr>
      <vt:lpstr>Design limitations: Variable Start Time</vt:lpstr>
      <vt:lpstr>Variable Start Time: Optimizations</vt:lpstr>
      <vt:lpstr>Variable Start Time: Optimizations</vt:lpstr>
      <vt:lpstr>PowerPoint Presentation</vt:lpstr>
      <vt:lpstr>Variable start time: Average cold start time</vt:lpstr>
      <vt:lpstr>How can we prevent cold starts?</vt:lpstr>
      <vt:lpstr>Variable Start Time: Prevention</vt:lpstr>
      <vt:lpstr>PowerPoint Presentation</vt:lpstr>
      <vt:lpstr>Variable Start Time: Prevention</vt:lpstr>
      <vt:lpstr>Variable Start Time: Prevention – At scale</vt:lpstr>
      <vt:lpstr>Variable Start Time: Prevention – At scale</vt:lpstr>
      <vt:lpstr>Design limitations: Limited run time</vt:lpstr>
      <vt:lpstr>Design limitations: Limited run time</vt:lpstr>
      <vt:lpstr>Design limitations: Limited run time</vt:lpstr>
      <vt:lpstr>Design limitations: Limited run time</vt:lpstr>
      <vt:lpstr>Design limitations: Cost</vt:lpstr>
      <vt:lpstr>Design limitations: Cost</vt:lpstr>
      <vt:lpstr>Design limitations: Cost</vt:lpstr>
      <vt:lpstr>Design limitations: Cost</vt:lpstr>
      <vt:lpstr>Cost: Optimization – Time is money </vt:lpstr>
      <vt:lpstr>Cost: Optimization – Time is money </vt:lpstr>
      <vt:lpstr>Cost: Optimization – Time is money </vt:lpstr>
      <vt:lpstr>Cost: Optimization – Time is money </vt:lpstr>
      <vt:lpstr>Design limitations: Concurrency</vt:lpstr>
      <vt:lpstr>Why reserve concurrency?</vt:lpstr>
      <vt:lpstr>Why reserve concurrency?</vt:lpstr>
      <vt:lpstr>Concurrency: Throttling</vt:lpstr>
      <vt:lpstr>Concurrency: Throttling</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Architecture: Our Blog – with comments</vt:lpstr>
      <vt:lpstr>PowerPoint Presentation</vt:lpstr>
      <vt:lpstr>Lab 1.5 - Adding comments to our static site</vt:lpstr>
      <vt:lpstr>Lab 1.5 - Review</vt:lpstr>
      <vt:lpstr>How else could we add comments?</vt:lpstr>
      <vt:lpstr>Adding Features - Preventing breaking changes</vt:lpstr>
      <vt:lpstr>Adding Features: Function Aliases</vt:lpstr>
      <vt:lpstr>Adding Features: Canary Deployment</vt:lpstr>
      <vt:lpstr>Adding Features: Canary Deployment</vt:lpstr>
      <vt:lpstr>Adding Features: Canary Deployment</vt:lpstr>
      <vt:lpstr>Adding Features: Canary Deployment</vt:lpstr>
      <vt:lpstr>Lab 1.6 – Deploy a new comment rendering function with a canary</vt:lpstr>
      <vt:lpstr>Lab 1.6 – Review</vt:lpstr>
      <vt:lpstr>PowerPoint Presentation</vt:lpstr>
      <vt:lpstr>Day 1: Architecture – What we built</vt:lpstr>
      <vt:lpstr>Day 1: Architecture – What we built</vt:lpstr>
      <vt:lpstr>Day 1: Architecture – What we built</vt:lpstr>
      <vt:lpstr>Day 1: Architecture – What we built</vt:lpstr>
      <vt:lpstr>Day 1: Architecture – What we built</vt:lpstr>
      <vt:lpstr>How could we make our pipeline more robust?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Donis Marshall</dc:creator>
  <cp:lastModifiedBy>Jordan Rinke</cp:lastModifiedBy>
  <cp:revision>4726</cp:revision>
  <cp:lastPrinted>2019-04-22T09:33:04Z</cp:lastPrinted>
  <dcterms:created xsi:type="dcterms:W3CDTF">2016-09-10T10:34:19Z</dcterms:created>
  <dcterms:modified xsi:type="dcterms:W3CDTF">2021-06-21T13:59:24Z</dcterms:modified>
</cp:coreProperties>
</file>